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8" r:id="rId9"/>
    <p:sldId id="272" r:id="rId10"/>
    <p:sldId id="284" r:id="rId11"/>
    <p:sldId id="273" r:id="rId12"/>
    <p:sldId id="275" r:id="rId13"/>
    <p:sldId id="279" r:id="rId14"/>
    <p:sldId id="295" r:id="rId15"/>
    <p:sldId id="292" r:id="rId16"/>
    <p:sldId id="294" r:id="rId17"/>
    <p:sldId id="28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85F7C8-C53C-43F4-A62F-1833A9924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1E14F7-0326-4527-BA66-D5D6AC49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2FDEFC-BE5F-43EC-827D-391BB361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DF22366-3AE8-4812-A21A-8881240A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74358AD-5008-47C9-9AB6-A95F0CC0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9E826A-B48A-45FB-A8ED-1F34CFD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320F284-2098-447B-AD90-11687E07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56DEF2-E432-4E36-90A1-E75FC725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4E2AB31-515A-4385-A2F4-F134EBC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09BD561-C894-453F-95D6-03CA0249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C8F9F74-E57D-4240-A3B1-E2AD4959C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73CE719-D977-4740-876D-112FFC7D0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BEFC08-F6A3-41C3-AF25-172BD223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98D4DD-07D5-4B13-9E9F-A014C3D1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EE5B67-171C-4314-8040-08D10455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1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CF4094-108F-4591-A02C-F0AD408D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16035E-7161-4B5C-AA63-E20194675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34BEDB-C0AD-422B-81A5-83D5E17A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43BD9DF-FB89-4FEA-B4D3-DC9E9D9C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15BCAB-6285-4EBD-9394-CD30D6F5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E47213-92D8-4702-A44E-423BAAF7F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66AFB4B-86AD-4472-9449-DB9769907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D38E81-6047-47B7-9F17-1F22D83E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507C1A-6360-454C-9A22-BD5F0ED2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13FB831-8BE6-4C2A-B74F-0C6BE349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634BAA-8F81-4034-92BA-210BD894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16995F-F4AA-4111-A029-BFD61EA7F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222C982-3D2B-43DF-855C-03900FC88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8CE634F-2272-4FDC-B3DB-9146978F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9166558-A54C-45AE-BBDA-3CA9ECC0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03D3901-0DB2-4832-AEFB-F734A00B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060E6D-0227-4016-8DED-41F64571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575629-F9B9-4E63-9DCA-16B9F3367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AC413A2-3EEC-41BB-9E0B-3E82B822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FFEF359-EE4D-4185-BEF6-85667C522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B896470-89C6-4FAA-9A9E-6356B6A68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8930DDD-555D-4E2C-B54E-1DE622B4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E23B0CF-A7F3-4CCC-813C-5FA1C3D7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4EDF662-F372-47F6-85D4-611B46C9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C42193-8960-46FC-BA02-EC478B58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96AA0A-EE57-4401-B8DC-8BF94359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CC52E65-6343-48F4-9493-E0B4FA98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4D07F45-D3A9-48E5-AD88-E55C6C91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8AAA55A-DCAA-48C3-8F36-CB27DF2F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6158C36-C352-45BA-A3F2-047B309E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EC3BA59-5D47-4E86-B36F-06A14E0C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2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9EB598-13EB-4CE3-95D4-1342C8CF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A01532-8E30-4230-BC69-B7921724C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974617E-1002-40D3-98EB-FE54921C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3753BD8-672A-4B79-9B76-B76453A3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AB6EAFC-F0D7-4CAA-AA0E-9225B0DD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8DEB7C4-B88D-4152-BBEF-419585E6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272A70-20FB-4A68-8234-1B3C3CA0D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32DD93E-345E-454B-AD0A-A02E873BB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F9C51FD-454A-4B0F-BDB4-168D743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7522D06-1D14-4DD7-94F9-97B61623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C36BCC9-DC11-4658-8538-F79B200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786F7D-ACC1-4811-B6AB-A6512EB0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2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547388-3496-4EF0-924D-437FB818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2C80664-386F-4074-9DE7-DC0C862A8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764D2C-84A6-4D84-9415-D9D87E8B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FCF5-D14D-4E2C-A048-CBBE32B04596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B97175-AE11-4703-AE09-102B0C69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F014E8-CCF4-4E18-93A4-1D02075E1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s1teremok.gavyam@yarregion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CF8A71-2501-40C5-8409-F12CADE44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720" y="2005805"/>
            <a:ext cx="9144000" cy="26662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Адаптированная образовательная программа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>
                <a:solidFill>
                  <a:schemeClr val="accent6">
                    <a:lumMod val="50000"/>
                  </a:schemeClr>
                </a:solidFill>
              </a:rPr>
              <a:t>МДОУ «Детский сад №1 «Теремок»</a:t>
            </a:r>
            <a:r>
              <a:rPr lang="en-US" sz="49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9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в соответствии в ФАОП ДО)</a:t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для детей с задержкой психического развития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BD2A19-281A-4715-917C-77E14791A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2194"/>
            <a:ext cx="9144000" cy="101060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краткая презентация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A35C5CE-9447-49B3-9388-92BABF6B97C3}"/>
              </a:ext>
            </a:extLst>
          </p:cNvPr>
          <p:cNvSpPr txBox="1"/>
          <p:nvPr/>
        </p:nvSpPr>
        <p:spPr>
          <a:xfrm>
            <a:off x="4271645" y="6457950"/>
            <a:ext cx="348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г. Гаврилов –Ям 202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F57F92-E790-46A8-A337-1AC7B56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Особые образовательные потребности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детей с ЗПР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26CC2B-6453-4338-B539-8090F6B6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81" y="922342"/>
            <a:ext cx="11730038" cy="592137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щадящий, комфортный, здоровьесберегающий режим жизнедеятельности детей и образовательных нагрузок;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изменение объема и содержания образования, его вариативность; восполнение пробелов в овладении образовательной программой ДОО; вариативность освоения образовательной программы;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индивидуально-дифференцированный подход в процессе усвоения образовательной программы;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формирование, расширение, обогащение и систематизация представлений об окружающем мире, включение освоенных представлений, умений и навыков в практическую и игровую деятельности;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постоянная стимуляция познавательной и речевой активности, побуждение интереса к себе, окружающему предметному миру и социальному окружению;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разработка и реализация групповых и индивидуальных программ коррекционной работы; организация индивидуальных и групповых коррекционно-развивающих занятий с учетом индивидуально-типологических особенностей психофизического развития, актуального уровня развития, имеющихся знаний, представлений, умений и навыков и ориентацией на зону ближайшего развития;</a:t>
            </a:r>
          </a:p>
        </p:txBody>
      </p:sp>
    </p:spTree>
    <p:extLst>
      <p:ext uri="{BB962C8B-B14F-4D97-AF65-F5344CB8AC3E}">
        <p14:creationId xmlns:p14="http://schemas.microsoft.com/office/powerpoint/2010/main" val="29822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E26590-64C5-4C6E-876F-15C9A7AE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86"/>
            <a:ext cx="10515600" cy="97790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Особые образовательные потребности </a:t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детей с ЗПР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DA602-10B1-4FCA-B6D6-B50FB9BB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169986"/>
            <a:ext cx="11772900" cy="5688014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изменение методов, средств, форм образования; организация процесса обучения с учетом особенностей познавательной деятельности (пошаговое предъявление материала, дозированная помощь взрослого, использование специальных методов, приемов и средств, способствующих как общему развитию, так коррекции и компенсации недостатков в развитии);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приоритетность целенаправленного педагогического руководства на начальных этапах образовательной и коррекционной работы, формирование предпосылок для постепенного перехода ребенка к самостоятельной деятельности;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планового мониторинга развития ребенка с целью создания оптимальных образовательных условий с целью своевременной интеграции в общеобразовательную среду;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развитие коммуникативной деятельности, формирование средств коммуникации, приемов конструктивного взаимодействия и сотрудничества с взрослыми и сверстниками, социально одобряемого поведения;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развитие всех компонентов речи, речеязыковой компетентности;</a:t>
            </a:r>
          </a:p>
        </p:txBody>
      </p:sp>
    </p:spTree>
    <p:extLst>
      <p:ext uri="{BB962C8B-B14F-4D97-AF65-F5344CB8AC3E}">
        <p14:creationId xmlns:p14="http://schemas.microsoft.com/office/powerpoint/2010/main" val="1815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Кадровые условия реализации программы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3355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Для реализации Программы образовательная организация укомплектована квалифицированными кадрами:  в т. ч. руководящими, педагогическими, учебно-вспомогательными, административно-хозяйственными работниками.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Непосредственную реализацию коррекционно-образовательной программы осуществляют следующие педагоги под общим руководством методиста (старшего воспитателя):</a:t>
            </a:r>
          </a:p>
          <a:p>
            <a:pPr lvl="0" fontAlgn="auto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читель-дефектолог</a:t>
            </a:r>
          </a:p>
          <a:p>
            <a:pPr lvl="0" fontAlgn="auto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учитель-логопед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0" fontAlgn="auto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педагог-психолог;</a:t>
            </a:r>
          </a:p>
          <a:p>
            <a:pPr lvl="0" fontAlgn="auto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воспитатель, </a:t>
            </a:r>
          </a:p>
          <a:p>
            <a:pPr lvl="0" fontAlgn="auto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музыкальный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руководитель,</a:t>
            </a:r>
          </a:p>
          <a:p>
            <a:pPr lvl="0" fontAlgn="auto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нструктор по физической культуре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Дошкольнику с ЗПР предоставляется услуга ассистента в случае, если такое специальное условие прописано в заключении ПМПК.</a:t>
            </a:r>
          </a:p>
        </p:txBody>
      </p:sp>
    </p:spTree>
    <p:extLst>
      <p:ext uri="{BB962C8B-B14F-4D97-AF65-F5344CB8AC3E}">
        <p14:creationId xmlns:p14="http://schemas.microsoft.com/office/powerpoint/2010/main" val="42649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C088B-D9CD-40F8-B8D7-0FF57DD8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Особенности взаимодействия педагогического коллектива с семьями воспитанников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0DF3CF-813D-4098-834A-897EDC815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Цели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</p:txBody>
      </p:sp>
    </p:spTree>
    <p:extLst>
      <p:ext uri="{BB962C8B-B14F-4D97-AF65-F5344CB8AC3E}">
        <p14:creationId xmlns:p14="http://schemas.microsoft.com/office/powerpoint/2010/main" val="24149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cxnSp>
        <p:nvCxnSpPr>
          <p:cNvPr id="4" name="shape_0">
            <a:extLst>
              <a:ext uri="{FF2B5EF4-FFF2-40B4-BE49-F238E27FC236}">
                <a16:creationId xmlns="" xmlns:a16="http://schemas.microsoft.com/office/drawing/2014/main" id="{D2E20B26-58DD-4DEF-93E0-1AC9B33D75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3090" y="1510665"/>
            <a:ext cx="0" cy="3600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Line 12">
            <a:extLst>
              <a:ext uri="{FF2B5EF4-FFF2-40B4-BE49-F238E27FC236}">
                <a16:creationId xmlns="" xmlns:a16="http://schemas.microsoft.com/office/drawing/2014/main" id="{C915012F-E60A-467D-9353-00653B3866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49490" y="1625917"/>
            <a:ext cx="0" cy="3600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11">
            <a:extLst>
              <a:ext uri="{FF2B5EF4-FFF2-40B4-BE49-F238E27FC236}">
                <a16:creationId xmlns="" xmlns:a16="http://schemas.microsoft.com/office/drawing/2014/main" id="{818AD771-8F4A-40A4-9C45-FE5695D6F3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1995" y="3736340"/>
            <a:ext cx="0" cy="3600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10">
            <a:extLst>
              <a:ext uri="{FF2B5EF4-FFF2-40B4-BE49-F238E27FC236}">
                <a16:creationId xmlns="" xmlns:a16="http://schemas.microsoft.com/office/drawing/2014/main" id="{20A557F5-5490-4542-995D-AF914D81D7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1995" y="1563687"/>
            <a:ext cx="0" cy="3600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723677D5-731E-4B5F-B43B-45E37D16A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3125"/>
            <a:ext cx="15875" cy="1428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50800" rIns="0" bIns="762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Просветительско-разъяснительная работа с родителями до начала посещения ребенком группы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814C4975-4DF5-406E-AE78-9F9A0A324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3125"/>
            <a:ext cx="15875" cy="1428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50800" rIns="0" bIns="76200" numCol="1" anchor="t" anchorCtr="0" compatLnSpc="1">
            <a:prstTxWarp prst="textNoShape">
              <a:avLst/>
            </a:prstTxWarp>
          </a:bodyPr>
          <a:lstStyle/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Психолого-профилактическая работа с семьями «группы риска»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="" xmlns:a16="http://schemas.microsoft.com/office/drawing/2014/main" id="{4771D6EB-AB07-4635-A634-3090CBB82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3125"/>
            <a:ext cx="15875" cy="1428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50800" rIns="0" bIns="76200" numCol="1" anchor="t" anchorCtr="0" compatLnSpc="1">
            <a:prstTxWarp prst="textNoShape">
              <a:avLst/>
            </a:prstTxWarp>
          </a:bodyPr>
          <a:lstStyle/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Оказание социально-правовой поддержки семьям воспитанников 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Line 5">
            <a:extLst>
              <a:ext uri="{FF2B5EF4-FFF2-40B4-BE49-F238E27FC236}">
                <a16:creationId xmlns="" xmlns:a16="http://schemas.microsoft.com/office/drawing/2014/main" id="{4B1FB9ED-2456-4B55-8D17-23888B0645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1860" y="4779645"/>
            <a:ext cx="389255" cy="2139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4">
            <a:extLst>
              <a:ext uri="{FF2B5EF4-FFF2-40B4-BE49-F238E27FC236}">
                <a16:creationId xmlns="" xmlns:a16="http://schemas.microsoft.com/office/drawing/2014/main" id="{80108967-1A4F-4F39-B127-32B3435D3A5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134360" y="4820285"/>
            <a:ext cx="932815" cy="1733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BBB52CEF-5921-47E2-9108-42360B8F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4525"/>
            <a:ext cx="15875" cy="1428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50800" rIns="0" bIns="7620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ea typeface="Times New Roman" panose="02020603050405020304" pitchFamily="18" charset="0"/>
              </a:rPr>
              <a:t>1. Психолого-педагогическое консультирование по заявкам родителей.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 Психокоррекционная работа в проблемных ситуациях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="" xmlns:a16="http://schemas.microsoft.com/office/drawing/2014/main" id="{E1313C22-DD4B-4488-81F9-971EB52E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4525"/>
            <a:ext cx="15875" cy="1428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50800" rIns="0" bIns="762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Пропаганда психолого-педагогических и специальных знаний.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>
                <a:ln>
                  <a:noFill/>
                </a:ln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Обучение элементарным методам и приемам коррекционной помощи детям в условиях семьи</a:t>
            </a:r>
            <a:endParaRPr kumimoji="0" lang="ru-RU" altLang="zh-CN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39">
            <a:extLst>
              <a:ext uri="{FF2B5EF4-FFF2-40B4-BE49-F238E27FC236}">
                <a16:creationId xmlns="" xmlns:a16="http://schemas.microsoft.com/office/drawing/2014/main" id="{C43DD488-47EF-45C0-8BE8-3CEB480A8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396" y="546814"/>
            <a:ext cx="9920288" cy="8616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Направления взаимодействия с семьей 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6" name="Прямоугольник 31">
            <a:extLst>
              <a:ext uri="{FF2B5EF4-FFF2-40B4-BE49-F238E27FC236}">
                <a16:creationId xmlns="" xmlns:a16="http://schemas.microsoft.com/office/drawing/2014/main" id="{402DDDAE-C287-47FF-99A4-2EEAA071F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3" y="1985962"/>
            <a:ext cx="2652077" cy="19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Оказание социально-правовой поддержки семьям воспитанников 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7" name="Прямоугольник 34">
            <a:extLst>
              <a:ext uri="{FF2B5EF4-FFF2-40B4-BE49-F238E27FC236}">
                <a16:creationId xmlns="" xmlns:a16="http://schemas.microsoft.com/office/drawing/2014/main" id="{32A0AADA-975D-406B-A167-5FF275A8B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567" y="2033547"/>
            <a:ext cx="2789555" cy="2236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Просветительско-разъяснительная работа с родителями до начала посещения ребенком группы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8" name="Прямоугольник 33">
            <a:extLst>
              <a:ext uri="{FF2B5EF4-FFF2-40B4-BE49-F238E27FC236}">
                <a16:creationId xmlns="" xmlns:a16="http://schemas.microsoft.com/office/drawing/2014/main" id="{BE15B344-129A-49D5-B327-626444477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8569" y="2103913"/>
            <a:ext cx="2378392" cy="21377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Оказание психолого-педагогической поддержки семьям детей с ЗПР 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9" name="Прямоугольник 32">
            <a:extLst>
              <a:ext uri="{FF2B5EF4-FFF2-40B4-BE49-F238E27FC236}">
                <a16:creationId xmlns="" xmlns:a16="http://schemas.microsoft.com/office/drawing/2014/main" id="{EA7DEAD5-D15C-488B-B44E-E6F336733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4946" y="2103912"/>
            <a:ext cx="2614771" cy="16324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Психолого-профилактическая работа с семьями «группы риска»</a:t>
            </a:r>
            <a:endParaRPr kumimoji="0" lang="ru-RU" altLang="zh-CN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20" name="Прямоугольник 28">
            <a:extLst>
              <a:ext uri="{FF2B5EF4-FFF2-40B4-BE49-F238E27FC236}">
                <a16:creationId xmlns="" xmlns:a16="http://schemas.microsoft.com/office/drawing/2014/main" id="{D4C171D5-7758-4F3F-BD5C-673F4733D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" y="4703006"/>
            <a:ext cx="4619626" cy="19067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1. Психолого-педагогическое консультирование по заявкам родителей.</a:t>
            </a:r>
            <a:endParaRPr kumimoji="0" lang="ru-RU" altLang="zh-CN" sz="32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2. Психокоррекционная работа в проблемных ситуациях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21" name="Прямоугольник 27">
            <a:extLst>
              <a:ext uri="{FF2B5EF4-FFF2-40B4-BE49-F238E27FC236}">
                <a16:creationId xmlns="" xmlns:a16="http://schemas.microsoft.com/office/drawing/2014/main" id="{DC57094C-9A67-4A88-A48C-7E072D6E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335" y="4674431"/>
            <a:ext cx="5532278" cy="19352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1. Пропаганда психолого-педагогических и специальных знаний.</a:t>
            </a:r>
            <a:endParaRPr kumimoji="0" lang="ru-RU" altLang="zh-CN" sz="32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2. Обучение элементарным методам и приемам коррекционной помощи детям в условиях семьи</a:t>
            </a:r>
            <a:endParaRPr kumimoji="0" lang="ru-RU" altLang="zh-CN" sz="4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="" xmlns:a16="http://schemas.microsoft.com/office/drawing/2014/main" id="{3500661D-7997-4EBF-B6CD-6AA793464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3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1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="" xmlns:a16="http://schemas.microsoft.com/office/drawing/2014/main" id="{1EE10A73-C5D4-4287-A704-9FD4CA366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158413" y="1543448"/>
            <a:ext cx="14287" cy="371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234782" y="4270257"/>
            <a:ext cx="1366520" cy="636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402331" y="3776403"/>
            <a:ext cx="0" cy="812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15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программы воспитания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538"/>
            <a:ext cx="10515600" cy="5414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личностное развитие дошкольников с ОВЗ и создание условий для их позитивной социализации на основе базовых ценностей российского общества через: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1) формирование ценностного отношения к окружающему миру, другим людям, себе;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2) овладение первичными представлениями о базовых ценностях, а также выработанных обществом нормах и правилах поведения;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3) приобретение первичного опыта деятельности и поведения в соответствии с базовыми национальными ценностями, нормами и правилами, принятыми в обществе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Задачи воспитания соответствуют основным направлениям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9216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6325"/>
            <a:ext cx="676275" cy="1290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979C48C-1760-4FD1-B90A-30267C1A5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34200"/>
              </p:ext>
            </p:extLst>
          </p:nvPr>
        </p:nvGraphicFramePr>
        <p:xfrm>
          <a:off x="371475" y="214313"/>
          <a:ext cx="11344275" cy="620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38">
                  <a:extLst>
                    <a:ext uri="{9D8B030D-6E8A-4147-A177-3AD203B41FA5}">
                      <a16:colId xmlns="" xmlns:a16="http://schemas.microsoft.com/office/drawing/2014/main" val="3767005416"/>
                    </a:ext>
                  </a:extLst>
                </a:gridCol>
                <a:gridCol w="2014537">
                  <a:extLst>
                    <a:ext uri="{9D8B030D-6E8A-4147-A177-3AD203B41FA5}">
                      <a16:colId xmlns="" xmlns:a16="http://schemas.microsoft.com/office/drawing/2014/main" val="3557652689"/>
                    </a:ext>
                  </a:extLst>
                </a:gridCol>
                <a:gridCol w="6743700">
                  <a:extLst>
                    <a:ext uri="{9D8B030D-6E8A-4147-A177-3AD203B41FA5}">
                      <a16:colId xmlns="" xmlns:a16="http://schemas.microsoft.com/office/drawing/2014/main" val="2286295583"/>
                    </a:ext>
                  </a:extLst>
                </a:gridCol>
              </a:tblGrid>
              <a:tr h="9993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Направление воспитания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Ценности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Цель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3503546"/>
                  </a:ext>
                </a:extLst>
              </a:tr>
              <a:tr h="1015164">
                <a:tc>
                  <a:txBody>
                    <a:bodyPr/>
                    <a:lstStyle/>
                    <a:p>
                      <a:r>
                        <a:rPr lang="ru-RU" dirty="0"/>
                        <a:t>Патриотическое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Родина, природа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Содействовать формированию у ребенка личностной позиции наследника традиций и культуры, защитника Отечества и творца (созидателя), ответственного за будущее своей страны.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0071847"/>
                  </a:ext>
                </a:extLst>
              </a:tr>
              <a:tr h="1015164">
                <a:tc>
                  <a:txBody>
                    <a:bodyPr/>
                    <a:lstStyle/>
                    <a:p>
                      <a:r>
                        <a:rPr lang="ru-RU" dirty="0"/>
                        <a:t>Социальное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Человек, семья, дружба, сотрудничество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семье, другому человеку, развитие дружелюбия, умения находить общий язык с другими людьми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5456914"/>
                  </a:ext>
                </a:extLst>
              </a:tr>
              <a:tr h="718660">
                <a:tc>
                  <a:txBody>
                    <a:bodyPr/>
                    <a:lstStyle/>
                    <a:p>
                      <a:r>
                        <a:rPr lang="ru-RU" dirty="0"/>
                        <a:t>Познавательное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Познание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ценности познания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797218"/>
                  </a:ext>
                </a:extLst>
              </a:tr>
              <a:tr h="1015164">
                <a:tc>
                  <a:txBody>
                    <a:bodyPr/>
                    <a:lstStyle/>
                    <a:p>
                      <a:r>
                        <a:rPr lang="ru-RU" dirty="0"/>
                        <a:t>Физическое и оздоровительное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Здоровье, жизнь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здоровому образу жизни, овладение элементарными гигиеническими навыками и правилами безопасности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0438799"/>
                  </a:ext>
                </a:extLst>
              </a:tr>
              <a:tr h="718660">
                <a:tc>
                  <a:txBody>
                    <a:bodyPr/>
                    <a:lstStyle/>
                    <a:p>
                      <a:r>
                        <a:rPr lang="ru-RU" dirty="0"/>
                        <a:t>Трудовое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труду, трудолюбию и приобщение ребенка к труду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958157"/>
                  </a:ext>
                </a:extLst>
              </a:tr>
              <a:tr h="718660">
                <a:tc>
                  <a:txBody>
                    <a:bodyPr/>
                    <a:lstStyle/>
                    <a:p>
                      <a:r>
                        <a:rPr lang="ru-RU" dirty="0"/>
                        <a:t>Эстетическое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Культура </a:t>
                      </a:r>
                      <a:r>
                        <a:rPr lang="ru-RU"/>
                        <a:t>и красота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Способствовать становлению у ребенка ценностного отношения к красоте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314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A95966-9FC2-4B37-86EE-6090C8F2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Приглашаем к сотрудничеству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A43FF2-00F6-427A-B973-BF25A16A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152240 Ярославская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г. Гаврилов-Ям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ул. Луначарского д 17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тел: (848534) 2-00-66, 2-48-47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e-mail: </a:t>
            </a:r>
            <a:r>
              <a:rPr lang="en-US" dirty="0">
                <a:hlinkClick r:id="rId2"/>
              </a:rPr>
              <a:t>ds1teremok.gavyam@yarregion.ru</a:t>
            </a:r>
            <a:r>
              <a:rPr lang="ru-RU" dirty="0"/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Адаптированная образовательная программа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35133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Программа обеспечивает планируемые результаты дошкольного образования обучающихся раннего и дошкольного возраста с ОВЗ в условиях дошкольных образовательных групп комбинированной и компенсирующей</a:t>
            </a:r>
          </a:p>
          <a:p>
            <a:pPr algn="ctr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Обеспечивает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достижение максимальной реализации реабилитационного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потенциала</a:t>
            </a:r>
          </a:p>
          <a:p>
            <a:pPr algn="ctr"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Учитывает особые образовательные потребности обучающихся раннего и дошкольного возраста с ОВЗ, удовлетворение которых открывает возможность общего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94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Контингент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825625"/>
            <a:ext cx="11587162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           В детском саду работают: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 группы общеразвивающей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 группы комбинированной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 группа - оздоровительная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п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ринцип комплектования - одновозрастной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60FEC3-F1BD-4706-B046-6D3E170D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224"/>
            <a:ext cx="10515600" cy="106362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Режим дня в  детском саду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89AE5E3-49B1-4EFF-8D36-814443C9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6229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Прием детей в детский сад, самостоятельная, деятельность детей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Утренняя гимнастика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Развивающие образовательные ситуации на игровой основе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Второй 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Прогулка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Обед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Дневной сон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Подъем, дыхательная гимнастика, воздушные процедуры, игровой массаж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Совместная продуктивная деятельность, индивидуальная работа с детьми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Полдник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Игры, досуги, самостоятельная деятельность по интересам, общение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230BBE-1B66-4AF0-A834-79F9FF74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Цель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5B6BEE-24BE-460E-8B17-B1A9A6B7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9D64A1-2D44-4B6B-B8F1-8D5EED32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93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Задачи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9530E2-CD0D-48F5-9FA7-511DA3783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49313"/>
            <a:ext cx="11730038" cy="6208712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реализация содержания АОП ДО;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коррекция недостатков психофизического развития обучающихся с ОВЗ;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охрана и укрепление физического и психического здоровья обучающихся с ОВЗ, в том числе их эмоционального благополучия;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формирование социокультурной среды, соответствующей психофизическим и индивидуальным особенностям развития обучающихся с ОВЗ;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ОВЗ;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D7B1EE-4A96-40F3-B3D6-B756587F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Основные направления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развития и образования детей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124444-0989-408C-9FA1-81EF4589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Социально-коммуникативное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Познавательное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Речевое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Художественно-эстетическое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Физическое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Содержание образовательных областей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реализуется через различные виды деятельности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4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B839CC-A8AE-4E8F-9773-96EF89E1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Виды деятельности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532B0F-5AE7-4B5A-A76C-C2F8B76F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37686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1. Предметная деятельность.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2. Игровая (сюжетно-ролевая игра, игра с правилами и другие виды игры).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3. Коммуникативная (общение и взаимодействие с педагогическим работником и другими детьми).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4. Познавательно-исследовательская (исследование и познание природного и социального миров в процессе наблюдения и взаимодействия с ними), а также такими видами активности ребенка, как: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восприятие художественной литературы и фольклора;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изобразительная (рисование, лепка, аппликация);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solidFill>
                  <a:schemeClr val="accent6">
                    <a:lumMod val="75000"/>
                  </a:schemeClr>
                </a:solidFill>
              </a:rPr>
              <a:t>двигательная (овладение основными движениями) форма активности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F57F92-E790-46A8-A337-1AC7B56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Особые образовательные потребности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детей с ЗПР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26CC2B-6453-4338-B539-8090F6B6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14389"/>
            <a:ext cx="11730038" cy="592137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раннее выявление недостатков в развитии и получение специальной психолого-педагогической помощи на дошкольном этапе образования;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коррекционно-развивающей направленности в рамках всех образовательных областей, предусмотренных ФГОС ДО: развитие и целенаправленная коррекция недостатков развития эмоционально-волевой, личностной, социально-коммуникативной, познавательной и двигательной сфер;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преемственности между дошкольным и школьным образованием как условия непрерывности коррекционно-развивающего процесса;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осуществление индивидуально-ориентированной психолого-медико-педагогической помощи с учетом особенностей психофизического развития и индивидуальных возможностей в соответствии с рекомендациями психолого-медико-педагогической комиссии и психолого-медико-педагогического консилиума;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особой пространственной и временной организации среды с учетом функционального состояния ЦНС и ее нейродинамики (быстрой истощаемости, низкой работоспособности);</a:t>
            </a:r>
          </a:p>
        </p:txBody>
      </p:sp>
    </p:spTree>
    <p:extLst>
      <p:ext uri="{BB962C8B-B14F-4D97-AF65-F5344CB8AC3E}">
        <p14:creationId xmlns:p14="http://schemas.microsoft.com/office/powerpoint/2010/main" val="18609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1312</Words>
  <Application>Microsoft Office PowerPoint</Application>
  <PresentationFormat>Широкоэкранный</PresentationFormat>
  <Paragraphs>141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等线</vt:lpstr>
      <vt:lpstr>Times New Roman</vt:lpstr>
      <vt:lpstr>Wingdings</vt:lpstr>
      <vt:lpstr>Тема Office</vt:lpstr>
      <vt:lpstr>Адаптированная образовательная программа  МДОУ «Детский сад №1 «Теремок» (в соответствии в ФАОП ДО) для детей с задержкой психического развития</vt:lpstr>
      <vt:lpstr>Адаптированная образовательная программа </vt:lpstr>
      <vt:lpstr>Контингент детей</vt:lpstr>
      <vt:lpstr>Режим дня в  детском саду</vt:lpstr>
      <vt:lpstr>Цель программы</vt:lpstr>
      <vt:lpstr>Задачи программы</vt:lpstr>
      <vt:lpstr>Основные направления  развития и образования детей </vt:lpstr>
      <vt:lpstr>Виды деятельности </vt:lpstr>
      <vt:lpstr>Особые образовательные потребности  детей с ЗПР</vt:lpstr>
      <vt:lpstr>Особые образовательные потребности  детей с ЗПР</vt:lpstr>
      <vt:lpstr>Особые образовательные потребности  детей с ЗПР</vt:lpstr>
      <vt:lpstr>Кадровые условия реализации программы</vt:lpstr>
      <vt:lpstr>Особенности взаимодействия педагогического коллектива с семьями воспитанников</vt:lpstr>
      <vt:lpstr>Презентация PowerPoint</vt:lpstr>
      <vt:lpstr>Цель программы воспитания</vt:lpstr>
      <vt:lpstr>Презентация PowerPoint</vt:lpstr>
      <vt:lpstr>Приглашаем к сотрудничеству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МДОУ «Детский сад №1 «Теремок»</dc:title>
  <dc:creator>Галина Дементьева</dc:creator>
  <cp:lastModifiedBy>Наталия</cp:lastModifiedBy>
  <cp:revision>45</cp:revision>
  <dcterms:created xsi:type="dcterms:W3CDTF">2022-12-16T18:21:44Z</dcterms:created>
  <dcterms:modified xsi:type="dcterms:W3CDTF">2023-12-27T09:52:47Z</dcterms:modified>
</cp:coreProperties>
</file>