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8" r:id="rId3"/>
    <p:sldId id="270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9" r:id="rId12"/>
    <p:sldId id="267" r:id="rId13"/>
    <p:sldId id="268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61" autoAdjust="0"/>
    <p:restoredTop sz="86380" autoAdjust="0"/>
  </p:normalViewPr>
  <p:slideViewPr>
    <p:cSldViewPr snapToGrid="0">
      <p:cViewPr varScale="1">
        <p:scale>
          <a:sx n="73" d="100"/>
          <a:sy n="73" d="100"/>
        </p:scale>
        <p:origin x="-193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54" y="1923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34176D-6D1C-437D-AFB4-EE2FCE37A3BB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99EAE3-153A-4A38-9C83-702D67EA74D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9EAE3-153A-4A38-9C83-702D67EA74D9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3CE33-E325-4C42-9070-DFD0C3A5210F}" type="datetimeFigureOut">
              <a:rPr lang="ru-RU" smtClean="0"/>
              <a:pPr/>
              <a:t>12.02.2020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CA932-AEA4-482B-A769-B1064DB2E32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61889124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3CE33-E325-4C42-9070-DFD0C3A5210F}" type="datetimeFigureOut">
              <a:rPr lang="ru-RU" smtClean="0"/>
              <a:pPr/>
              <a:t>12.02.2020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CA932-AEA4-482B-A769-B1064DB2E32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26787173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3CE33-E325-4C42-9070-DFD0C3A5210F}" type="datetimeFigureOut">
              <a:rPr lang="ru-RU" smtClean="0"/>
              <a:pPr/>
              <a:t>12.02.2020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CA932-AEA4-482B-A769-B1064DB2E32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05850908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3CE33-E325-4C42-9070-DFD0C3A5210F}" type="datetimeFigureOut">
              <a:rPr lang="ru-RU" smtClean="0"/>
              <a:pPr/>
              <a:t>12.02.2020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CA932-AEA4-482B-A769-B1064DB2E32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86658330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3CE33-E325-4C42-9070-DFD0C3A5210F}" type="datetimeFigureOut">
              <a:rPr lang="ru-RU" smtClean="0"/>
              <a:pPr/>
              <a:t>12.02.2020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CA932-AEA4-482B-A769-B1064DB2E32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52641682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3CE33-E325-4C42-9070-DFD0C3A5210F}" type="datetimeFigureOut">
              <a:rPr lang="ru-RU" smtClean="0"/>
              <a:pPr/>
              <a:t>12.02.2020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CA932-AEA4-482B-A769-B1064DB2E32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18816272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3CE33-E325-4C42-9070-DFD0C3A5210F}" type="datetimeFigureOut">
              <a:rPr lang="ru-RU" smtClean="0"/>
              <a:pPr/>
              <a:t>12.02.2020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CA932-AEA4-482B-A769-B1064DB2E32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94359367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3CE33-E325-4C42-9070-DFD0C3A5210F}" type="datetimeFigureOut">
              <a:rPr lang="ru-RU" smtClean="0"/>
              <a:pPr/>
              <a:t>12.02.2020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CA932-AEA4-482B-A769-B1064DB2E32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32714496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3CE33-E325-4C42-9070-DFD0C3A5210F}" type="datetimeFigureOut">
              <a:rPr lang="ru-RU" smtClean="0"/>
              <a:pPr/>
              <a:t>12.02.2020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CA932-AEA4-482B-A769-B1064DB2E32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49530091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3CE33-E325-4C42-9070-DFD0C3A5210F}" type="datetimeFigureOut">
              <a:rPr lang="ru-RU" smtClean="0"/>
              <a:pPr/>
              <a:t>12.02.2020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CA932-AEA4-482B-A769-B1064DB2E32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57073897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3CE33-E325-4C42-9070-DFD0C3A5210F}" type="datetimeFigureOut">
              <a:rPr lang="ru-RU" smtClean="0"/>
              <a:pPr/>
              <a:t>12.02.2020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CA932-AEA4-482B-A769-B1064DB2E32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28995024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13CE33-E325-4C42-9070-DFD0C3A5210F}" type="datetimeFigureOut">
              <a:rPr lang="ru-RU" smtClean="0"/>
              <a:pPr/>
              <a:t>12.02.2020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BCA932-AEA4-482B-A769-B1064DB2E32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12073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17072" y="444843"/>
            <a:ext cx="6644080" cy="3065120"/>
          </a:xfrm>
          <a:ln>
            <a:noFill/>
          </a:ln>
        </p:spPr>
        <p:txBody>
          <a:bodyPr>
            <a:normAutofit fontScale="90000"/>
          </a:bodyPr>
          <a:lstStyle/>
          <a:p>
            <a:pPr fontAlgn="base">
              <a:spcAft>
                <a:spcPct val="0"/>
              </a:spcAft>
            </a:pPr>
            <a:r>
              <a:rPr lang="ru-RU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МДОУ «Детский сад №1 «Теремок»</a:t>
            </a:r>
            <a:r>
              <a:rPr lang="ru-RU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FF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rgbClr val="FF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FF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rgbClr val="FF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44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Исследовательская работа</a:t>
            </a:r>
            <a:r>
              <a:rPr lang="ru-RU" sz="44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«Чудеса молочных рек!»</a:t>
            </a:r>
            <a:r>
              <a:rPr lang="ru-RU" sz="4400" b="1" dirty="0">
                <a:solidFill>
                  <a:srgbClr val="FF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>
                <a:solidFill>
                  <a:srgbClr val="FF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FF33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6043" y="3793140"/>
            <a:ext cx="5985545" cy="2002507"/>
          </a:xfrm>
        </p:spPr>
        <p:txBody>
          <a:bodyPr>
            <a:noAutofit/>
          </a:bodyPr>
          <a:lstStyle/>
          <a:p>
            <a:pPr algn="r"/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Автор: Жеглова Мария (5 лет)</a:t>
            </a:r>
          </a:p>
          <a:p>
            <a:pPr algn="r"/>
            <a:r>
              <a:rPr lang="ru-RU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Романюк Т. М.</a:t>
            </a:r>
            <a:br>
              <a:rPr lang="ru-RU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Руководитель</a:t>
            </a: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воспитатель </a:t>
            </a:r>
            <a:r>
              <a:rPr lang="ru-RU" sz="2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Шапорева</a:t>
            </a:r>
            <a:r>
              <a:rPr lang="ru-RU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Е.В. </a:t>
            </a:r>
          </a:p>
          <a:p>
            <a:pPr algn="r"/>
            <a:endParaRPr lang="ru-RU" sz="1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г. Гаврилов-Ям</a:t>
            </a:r>
          </a:p>
          <a:p>
            <a:r>
              <a:rPr lang="ru-RU" sz="1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2020 год</a:t>
            </a:r>
          </a:p>
        </p:txBody>
      </p:sp>
    </p:spTree>
    <p:extLst>
      <p:ext uri="{BB962C8B-B14F-4D97-AF65-F5344CB8AC3E}">
        <p14:creationId xmlns="" xmlns:p14="http://schemas.microsoft.com/office/powerpoint/2010/main" val="34752376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703629" y="2377441"/>
            <a:ext cx="7886700" cy="3303608"/>
          </a:xfrm>
        </p:spPr>
        <p:txBody>
          <a:bodyPr>
            <a:noAutofit/>
          </a:bodyPr>
          <a:lstStyle/>
          <a:p>
            <a:pPr marL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sz="2400" b="1" u="none" strike="noStrike" normalizeH="0" baseline="0" dirty="0">
                <a:ln w="18000">
                  <a:noFill/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 Ход эксперимента: </a:t>
            </a:r>
          </a:p>
          <a:p>
            <a:pPr mar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400" b="1" dirty="0">
                <a:ln w="18000">
                  <a:noFill/>
                  <a:prstDash val="solid"/>
                  <a:miter lim="800000"/>
                </a:ln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2400" b="1" u="none" strike="noStrike" normalizeH="0" baseline="0" dirty="0">
                <a:ln w="18000">
                  <a:noFill/>
                  <a:prstDash val="solid"/>
                  <a:miter lim="800000"/>
                </a:ln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 свежее молоко комнатной температуры добавили 1 столовую ложку сахарного песка,</a:t>
            </a:r>
            <a:r>
              <a:rPr kumimoji="0" lang="ru-RU" sz="2400" b="1" u="none" strike="noStrike" normalizeH="0" dirty="0">
                <a:ln w="18000">
                  <a:noFill/>
                  <a:prstDash val="solid"/>
                  <a:miter lim="800000"/>
                </a:ln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 1 ампулу с живыми бактериями, поместили в мультиварку на 7 часов</a:t>
            </a:r>
            <a:endParaRPr kumimoji="0" lang="ru-RU" sz="2400" b="1" u="none" strike="noStrike" normalizeH="0" baseline="0" dirty="0">
              <a:ln w="18000">
                <a:noFill/>
                <a:prstDash val="solid"/>
                <a:miter lim="800000"/>
              </a:ln>
              <a:solidFill>
                <a:srgbClr val="FF0000"/>
              </a:solidFill>
              <a:cs typeface="Times New Roman" pitchFamily="18" charset="0"/>
            </a:endParaRPr>
          </a:p>
          <a:p>
            <a:pPr mar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sz="2400" b="1" u="none" strike="noStrike" normalizeH="0" baseline="0" dirty="0">
                <a:ln w="18000">
                  <a:noFill/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                                     </a:t>
            </a:r>
            <a:r>
              <a:rPr kumimoji="0" lang="ru-RU" sz="2400" b="1" u="none" strike="noStrike" normalizeH="0" baseline="0" dirty="0">
                <a:ln w="18000">
                  <a:noFill/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Результат: </a:t>
            </a:r>
          </a:p>
          <a:p>
            <a:pPr mar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400" b="1" dirty="0">
                <a:ln w="18000">
                  <a:noFill/>
                  <a:prstDash val="solid"/>
                  <a:miter lim="800000"/>
                </a:ln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М</a:t>
            </a:r>
            <a:r>
              <a:rPr kumimoji="0" lang="ru-RU" sz="2400" b="1" u="none" strike="noStrike" normalizeH="0" baseline="0" dirty="0" smtClean="0">
                <a:ln w="18000">
                  <a:noFill/>
                  <a:prstDash val="solid"/>
                  <a:miter lim="800000"/>
                </a:ln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олоко </a:t>
            </a:r>
            <a:r>
              <a:rPr kumimoji="0" lang="ru-RU" sz="2400" b="1" u="none" strike="noStrike" normalizeH="0" baseline="0" dirty="0">
                <a:ln w="18000">
                  <a:noFill/>
                  <a:prstDash val="solid"/>
                  <a:miter lim="800000"/>
                </a:ln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превратилось в полезный кисломолочный продукт -  йогурт</a:t>
            </a:r>
            <a:endParaRPr kumimoji="0" lang="ru-RU" sz="2400" b="1" u="none" strike="noStrike" normalizeH="0" baseline="0" dirty="0">
              <a:ln w="18000">
                <a:noFill/>
                <a:prstDash val="solid"/>
                <a:miter lim="800000"/>
              </a:ln>
              <a:solidFill>
                <a:srgbClr val="FF0000"/>
              </a:solidFill>
              <a:cs typeface="Times New Roman" pitchFamily="18" charset="0"/>
            </a:endParaRPr>
          </a:p>
          <a:p>
            <a:pPr mar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sz="2400" b="1" u="none" strike="noStrike" normalizeH="0" baseline="0" dirty="0">
                <a:ln w="18000">
                  <a:noFill/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                                         Вывод: </a:t>
            </a:r>
          </a:p>
          <a:p>
            <a:pPr mar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400" b="1" dirty="0">
                <a:ln w="18000">
                  <a:noFill/>
                  <a:prstDash val="solid"/>
                  <a:miter lim="800000"/>
                </a:ln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Д</a:t>
            </a:r>
            <a:r>
              <a:rPr kumimoji="0" lang="ru-RU" sz="2400" b="1" u="none" strike="noStrike" normalizeH="0" baseline="0" dirty="0" smtClean="0">
                <a:ln w="18000">
                  <a:noFill/>
                  <a:prstDash val="solid"/>
                  <a:miter lim="800000"/>
                </a:ln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обавление </a:t>
            </a:r>
            <a:r>
              <a:rPr kumimoji="0" lang="ru-RU" sz="2400" b="1" u="none" strike="noStrike" normalizeH="0" baseline="0" dirty="0">
                <a:ln w="18000">
                  <a:noFill/>
                  <a:prstDash val="solid"/>
                  <a:miter lim="800000"/>
                </a:ln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бактерий ускоряет</a:t>
            </a:r>
            <a:r>
              <a:rPr kumimoji="0" lang="ru-RU" sz="2400" b="1" u="none" strike="noStrike" normalizeH="0" dirty="0">
                <a:ln w="18000">
                  <a:noFill/>
                  <a:prstDash val="solid"/>
                  <a:miter lim="800000"/>
                </a:ln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u="none" strike="noStrike" normalizeH="0" baseline="0" dirty="0">
                <a:ln w="18000">
                  <a:noFill/>
                  <a:prstDash val="solid"/>
                  <a:miter lim="800000"/>
                </a:ln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процесс скисания </a:t>
            </a:r>
            <a:r>
              <a:rPr kumimoji="0" lang="ru-RU" sz="2400" b="1" u="none" strike="noStrike" normalizeH="0" baseline="0" dirty="0" smtClean="0">
                <a:ln w="18000">
                  <a:noFill/>
                  <a:prstDash val="solid"/>
                  <a:miter lim="800000"/>
                </a:ln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молока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9728">
            <a:off x="395416" y="214567"/>
            <a:ext cx="1622854" cy="1661983"/>
          </a:xfrm>
          <a:prstGeom prst="round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66712">
            <a:off x="2411478" y="227185"/>
            <a:ext cx="1804094" cy="1779194"/>
          </a:xfrm>
          <a:prstGeom prst="round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177432">
            <a:off x="4716305" y="250293"/>
            <a:ext cx="1845276" cy="2051222"/>
          </a:xfrm>
          <a:prstGeom prst="round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3542">
            <a:off x="6923232" y="545149"/>
            <a:ext cx="1658248" cy="2113510"/>
          </a:xfrm>
          <a:prstGeom prst="round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05979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821195" y="378823"/>
            <a:ext cx="5514291" cy="4336868"/>
          </a:xfrm>
        </p:spPr>
        <p:txBody>
          <a:bodyPr>
            <a:normAutofit fontScale="92500" lnSpcReduction="10000"/>
          </a:bodyPr>
          <a:lstStyle/>
          <a:p>
            <a:pPr mar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sz="3200" b="1" u="none" strike="noStrike" normalizeH="0" baseline="0" dirty="0">
                <a:ln w="18000">
                  <a:noFill/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kumimoji="0" lang="ru-RU" b="1" u="none" strike="noStrike" normalizeH="0" baseline="0" dirty="0">
                <a:ln w="18000">
                  <a:noFill/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Применение скисшего молока.</a:t>
            </a:r>
            <a:endParaRPr kumimoji="0" lang="ru-RU" sz="3200" b="1" u="none" strike="noStrike" normalizeH="0" baseline="0" dirty="0">
              <a:ln w="18000">
                <a:noFill/>
                <a:prstDash val="solid"/>
                <a:miter lim="800000"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400" b="1" dirty="0">
                <a:ln w="18000">
                  <a:noFill/>
                  <a:prstDash val="solid"/>
                  <a:miter lim="800000"/>
                </a:ln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Если молоко скисло, то это не значит, что  оно испортилось, и его нужно выбрасывать. </a:t>
            </a:r>
            <a:endParaRPr lang="ru-RU" sz="2400" b="1" dirty="0">
              <a:ln w="18000">
                <a:noFill/>
                <a:prstDash val="solid"/>
                <a:miter lim="800000"/>
              </a:ln>
              <a:solidFill>
                <a:srgbClr val="FF0000"/>
              </a:solidFill>
              <a:cs typeface="Times New Roman" pitchFamily="18" charset="0"/>
            </a:endParaRPr>
          </a:p>
          <a:p>
            <a:pPr marL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400" b="1" dirty="0">
                <a:ln w="18000">
                  <a:noFill/>
                  <a:prstDash val="solid"/>
                  <a:miter lim="800000"/>
                </a:ln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Йогурт, кефир, творог, сыр и другие кисломолочные продукты делаются из сквашенного молока. </a:t>
            </a:r>
            <a:r>
              <a:rPr lang="ru-RU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Значение кисломолочных продуктов не возможно недооценить. Питательные вещества содержащиеся в них легко усваиваются, защищают организм от инфекций, улучшают работу </a:t>
            </a:r>
            <a:r>
              <a:rPr lang="ru-RU" sz="24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пищеварения</a:t>
            </a:r>
            <a:endParaRPr lang="ru-RU" sz="24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marL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4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242" b="3139"/>
          <a:stretch/>
        </p:blipFill>
        <p:spPr>
          <a:xfrm>
            <a:off x="6335486" y="358873"/>
            <a:ext cx="2548434" cy="3822651"/>
          </a:xfrm>
          <a:prstGeom prst="round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80160" y="4310743"/>
            <a:ext cx="697556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ln w="18000">
                  <a:noFill/>
                  <a:prstDash val="solid"/>
                  <a:miter lim="800000"/>
                </a:ln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А в домашних условиях из прокисшего молока можно приготовить вкусные оладьи и блины, а еще можно испечь </a:t>
            </a:r>
            <a:r>
              <a:rPr lang="ru-RU" sz="2400" b="1" dirty="0" smtClean="0">
                <a:ln w="18000">
                  <a:noFill/>
                  <a:prstDash val="solid"/>
                  <a:miter lim="800000"/>
                </a:ln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пирог</a:t>
            </a:r>
            <a:endParaRPr lang="ru-RU" sz="2400" b="1" dirty="0">
              <a:ln w="18000">
                <a:noFill/>
                <a:prstDash val="solid"/>
                <a:miter lim="800000"/>
              </a:ln>
              <a:solidFill>
                <a:srgbClr val="FF0000"/>
              </a:solidFill>
              <a:ea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ln w="18000">
                  <a:noFill/>
                  <a:prstDash val="solid"/>
                  <a:miter lim="800000"/>
                </a:ln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А из свежего молока приготовить чудесный йогурт к завтраку!</a:t>
            </a:r>
            <a:endParaRPr lang="ru-RU" sz="2400" b="1" dirty="0">
              <a:ln w="18000">
                <a:noFill/>
                <a:prstDash val="solid"/>
                <a:miter lim="800000"/>
              </a:ln>
              <a:solidFill>
                <a:srgbClr val="FF0000"/>
              </a:solidFill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539185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905795" y="-62144"/>
            <a:ext cx="4430338" cy="6426925"/>
          </a:xfrm>
        </p:spPr>
        <p:txBody>
          <a:bodyPr>
            <a:normAutofit/>
          </a:bodyPr>
          <a:lstStyle/>
          <a:p>
            <a:pPr marL="0" indent="54000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3600" b="1" dirty="0">
                <a:ln w="18000">
                  <a:noFill/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Результат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b="1" i="0" u="none" strike="noStrike" normalizeH="0" baseline="0" dirty="0">
                <a:ln w="18000">
                  <a:noFill/>
                  <a:prstDash val="solid"/>
                  <a:miter lim="800000"/>
                </a:ln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В результате проведенного исследования мы выполнили поставленные задачи. 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b="1" i="0" u="none" strike="noStrike" normalizeH="0" baseline="0" dirty="0">
                <a:ln w="18000">
                  <a:noFill/>
                  <a:prstDash val="solid"/>
                  <a:miter lim="800000"/>
                </a:ln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Выяснили, что молоко скисает из-за активности кисломолочных бактерий, что добавление бактерий может ускорить процесс скисания,  а кипячение и хранение в холодильнике – замедлить</a:t>
            </a:r>
            <a:endParaRPr kumimoji="0" lang="ru-RU" b="1" i="0" u="none" strike="noStrike" normalizeH="0" baseline="0" dirty="0">
              <a:ln w="18000">
                <a:noFill/>
                <a:prstDash val="solid"/>
                <a:miter lim="800000"/>
              </a:ln>
              <a:solidFill>
                <a:srgbClr val="FF0000"/>
              </a:solidFill>
              <a:cs typeface="Times New Roman" pitchFamily="18" charset="0"/>
            </a:endParaRPr>
          </a:p>
          <a:p>
            <a:pPr marL="0" indent="5400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ru-RU" sz="3200" b="1" dirty="0">
              <a:ln w="18000">
                <a:noFill/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05794" cy="4625787"/>
          </a:xfrm>
          <a:prstGeom prst="ellipse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293778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088674" y="993147"/>
            <a:ext cx="4235056" cy="4650007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>
                <a:solidFill>
                  <a:srgbClr val="FF0000"/>
                </a:solidFill>
              </a:rPr>
              <a:t>Теперь я знаю, чтобы молоко простояло дольше, его надо прокипятить и поставить в холодильник.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>
                <a:solidFill>
                  <a:srgbClr val="FF0000"/>
                </a:solidFill>
              </a:rPr>
              <a:t>Моя гипотеза не подтвердилась: если молоко скисло – из него можно приготовить вкусный </a:t>
            </a:r>
            <a:r>
              <a:rPr lang="ru-RU" b="1" dirty="0" smtClean="0">
                <a:solidFill>
                  <a:srgbClr val="FF0000"/>
                </a:solidFill>
              </a:rPr>
              <a:t>йогурт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42" y="551935"/>
            <a:ext cx="3295135" cy="494270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8E5ABEF-F334-4381-83A6-67945AFF61AB}"/>
              </a:ext>
            </a:extLst>
          </p:cNvPr>
          <p:cNvSpPr txBox="1"/>
          <p:nvPr/>
        </p:nvSpPr>
        <p:spPr>
          <a:xfrm>
            <a:off x="4376215" y="259547"/>
            <a:ext cx="32673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5400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>
                <a:ln w="18000">
                  <a:noFill/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Заключение</a:t>
            </a:r>
            <a:endParaRPr lang="ru-RU" b="1" dirty="0">
              <a:ln w="18000">
                <a:noFill/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534603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35100" y="1676400"/>
            <a:ext cx="6172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</a:t>
            </a:r>
          </a:p>
          <a:p>
            <a:pPr algn="ctr"/>
            <a:r>
              <a:rPr lang="ru-RU" sz="8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</a:t>
            </a:r>
          </a:p>
          <a:p>
            <a:pPr algn="ctr"/>
            <a:r>
              <a:rPr lang="ru-RU" sz="8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внимание</a:t>
            </a:r>
          </a:p>
        </p:txBody>
      </p:sp>
    </p:spTree>
    <p:extLst>
      <p:ext uri="{BB962C8B-B14F-4D97-AF65-F5344CB8AC3E}">
        <p14:creationId xmlns="" xmlns:p14="http://schemas.microsoft.com/office/powerpoint/2010/main" val="5534603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1277471" y="470647"/>
            <a:ext cx="6454588" cy="6185647"/>
          </a:xfrm>
        </p:spPr>
        <p:txBody>
          <a:bodyPr anchor="ctr">
            <a:noAutofit/>
          </a:bodyPr>
          <a:lstStyle/>
          <a:p>
            <a:pPr mar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ru-RU" sz="24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3200" b="1" dirty="0">
                <a:solidFill>
                  <a:srgbClr val="FF0000"/>
                </a:solidFill>
              </a:rPr>
              <a:t>Есть много молочных продуктов: молоко, йогурт, кефир, сметана, сыр. Я очень люблю молоко. Мама мне дает молоко из коробки, а в садике, как говорит Елена Вячеславовна,  - кипяченое. Молоко необходимо для детского организма, оно укрепляет зубы и кости. А еще молоко природное </a:t>
            </a:r>
            <a:r>
              <a:rPr lang="ru-RU" sz="3200" b="1" dirty="0" smtClean="0">
                <a:solidFill>
                  <a:srgbClr val="FF0000"/>
                </a:solidFill>
              </a:rPr>
              <a:t>лекарство</a:t>
            </a:r>
            <a:endParaRPr lang="ru-RU" sz="3200" b="1" dirty="0">
              <a:solidFill>
                <a:srgbClr val="FF0000"/>
              </a:solidFill>
            </a:endParaRPr>
          </a:p>
          <a:p>
            <a:pPr mar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ru-RU" sz="24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92824" y="645459"/>
            <a:ext cx="35617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Введение</a:t>
            </a:r>
          </a:p>
        </p:txBody>
      </p:sp>
    </p:spTree>
    <p:extLst>
      <p:ext uri="{BB962C8B-B14F-4D97-AF65-F5344CB8AC3E}">
        <p14:creationId xmlns="" xmlns:p14="http://schemas.microsoft.com/office/powerpoint/2010/main" val="13471554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3500619" y="336177"/>
            <a:ext cx="4372030" cy="578223"/>
          </a:xfrm>
        </p:spPr>
        <p:txBody>
          <a:bodyPr anchor="ctr">
            <a:noAutofit/>
          </a:bodyPr>
          <a:lstStyle/>
          <a:p>
            <a:pPr mar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Проблема</a:t>
            </a:r>
            <a:endParaRPr lang="ru-RU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mar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ru-RU" sz="24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28" y="336176"/>
            <a:ext cx="2805274" cy="364309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500619" y="914400"/>
            <a:ext cx="4854388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srgbClr val="FF0000"/>
                </a:solidFill>
              </a:rPr>
              <a:t>Однажды вечером я не допила молоко и оно осталось стоять на столе. Утром я хотела его допить, оно было кислое. Мне стало интересно, почему молоко стало кислым и что теперь с ним делать?</a:t>
            </a:r>
          </a:p>
          <a:p>
            <a:pPr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3200" b="1" dirty="0">
                <a:ln w="6350">
                  <a:noFill/>
                  <a:prstDash val="solid"/>
                  <a:miter lim="800000"/>
                </a:ln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И мы решили провести опыт, что бы узнать </a:t>
            </a:r>
            <a:r>
              <a:rPr lang="ru-RU" sz="3200" b="1" dirty="0" smtClean="0">
                <a:ln w="6350">
                  <a:noFill/>
                  <a:prstDash val="solid"/>
                  <a:miter lim="800000"/>
                </a:ln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ответ</a:t>
            </a:r>
            <a:endParaRPr lang="ru-RU" sz="2800" b="1" dirty="0">
              <a:ln w="6350">
                <a:noFill/>
                <a:prstDash val="solid"/>
                <a:miter lim="800000"/>
              </a:ln>
              <a:solidFill>
                <a:srgbClr val="FF0000"/>
              </a:solidFill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63564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889686" y="156753"/>
            <a:ext cx="7170098" cy="3138867"/>
          </a:xfrm>
        </p:spPr>
        <p:txBody>
          <a:bodyPr>
            <a:noAutofit/>
          </a:bodyPr>
          <a:lstStyle/>
          <a:p>
            <a:pPr indent="449263" algn="ctr" fontAlgn="base">
              <a:lnSpc>
                <a:spcPct val="100000"/>
              </a:lnSpc>
              <a:spcAft>
                <a:spcPct val="0"/>
              </a:spcAft>
            </a:pPr>
            <a:r>
              <a:rPr lang="ru-RU" sz="3600" b="1" dirty="0">
                <a:ln w="18000">
                  <a:noFill/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ea typeface="Times New Roman" pitchFamily="18" charset="0"/>
                <a:cs typeface="Arial" pitchFamily="34" charset="0"/>
              </a:rPr>
              <a:t>Актуальность исследования: </a:t>
            </a:r>
            <a:r>
              <a:rPr lang="ru-RU" sz="2400" b="1" dirty="0">
                <a:ln w="18000">
                  <a:noFill/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ea typeface="Times New Roman" pitchFamily="18" charset="0"/>
                <a:cs typeface="Arial" pitchFamily="34" charset="0"/>
              </a:rPr>
              <a:t/>
            </a:r>
            <a:br>
              <a:rPr lang="ru-RU" sz="2400" b="1" dirty="0">
                <a:ln w="18000">
                  <a:noFill/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ea typeface="Times New Roman" pitchFamily="18" charset="0"/>
                <a:cs typeface="Arial" pitchFamily="34" charset="0"/>
              </a:rPr>
            </a:br>
            <a:r>
              <a:rPr lang="ru-RU" sz="2400" b="1" dirty="0">
                <a:ln w="18000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+mn-lt"/>
                <a:ea typeface="Times New Roman" pitchFamily="18" charset="0"/>
                <a:cs typeface="Arial" pitchFamily="34" charset="0"/>
              </a:rPr>
              <a:t>Молоко – это напиток, который любят и взрослые и дети. Оно полезно для здоровья. Чтобы молоко не теряло полезные свойства его нужно правильно хранить, иначе оно может изменить свою структуру и вкус (скиснуть). Но кисломолочные продукты не менее вкусны и </a:t>
            </a:r>
            <a:r>
              <a:rPr lang="ru-RU" sz="2400" b="1" dirty="0" smtClean="0">
                <a:ln w="18000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+mn-lt"/>
                <a:ea typeface="Times New Roman" pitchFamily="18" charset="0"/>
                <a:cs typeface="Arial" pitchFamily="34" charset="0"/>
              </a:rPr>
              <a:t>полезны</a:t>
            </a:r>
            <a:r>
              <a:rPr lang="ru-RU" sz="2400" b="1" dirty="0">
                <a:ln w="18000">
                  <a:noFill/>
                  <a:prstDash val="solid"/>
                  <a:miter lim="800000"/>
                </a:ln>
                <a:solidFill>
                  <a:srgbClr val="00B050"/>
                </a:solidFill>
                <a:latin typeface="+mn-lt"/>
                <a:ea typeface="Times New Roman" pitchFamily="18" charset="0"/>
                <a:cs typeface="Arial" pitchFamily="34" charset="0"/>
              </a:rPr>
              <a:t/>
            </a:r>
            <a:br>
              <a:rPr lang="ru-RU" sz="2400" b="1" dirty="0">
                <a:ln w="18000">
                  <a:noFill/>
                  <a:prstDash val="solid"/>
                  <a:miter lim="800000"/>
                </a:ln>
                <a:solidFill>
                  <a:srgbClr val="00B050"/>
                </a:solidFill>
                <a:latin typeface="+mn-lt"/>
                <a:ea typeface="Times New Roman" pitchFamily="18" charset="0"/>
                <a:cs typeface="Arial" pitchFamily="34" charset="0"/>
              </a:rPr>
            </a:br>
            <a:r>
              <a:rPr lang="ru-RU" sz="2800" b="1" dirty="0">
                <a:ln w="18000">
                  <a:noFill/>
                  <a:prstDash val="solid"/>
                  <a:miter lim="800000"/>
                </a:ln>
                <a:solidFill>
                  <a:srgbClr val="C00000"/>
                </a:solidFill>
                <a:latin typeface="+mn-lt"/>
                <a:ea typeface="Times New Roman" pitchFamily="18" charset="0"/>
                <a:cs typeface="Arial" pitchFamily="34" charset="0"/>
              </a:rPr>
              <a:t>Цель: </a:t>
            </a:r>
            <a:r>
              <a:rPr lang="ru-RU" sz="2800" b="1" dirty="0">
                <a:ln w="18000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+mn-lt"/>
                <a:ea typeface="Times New Roman" pitchFamily="18" charset="0"/>
                <a:cs typeface="Arial" pitchFamily="34" charset="0"/>
              </a:rPr>
              <a:t>узнать некоторые свойства молока</a:t>
            </a:r>
            <a:r>
              <a:rPr lang="ru-RU" sz="1800" dirty="0">
                <a:solidFill>
                  <a:srgbClr val="FF0000"/>
                </a:solidFill>
                <a:latin typeface="+mn-lt"/>
              </a:rPr>
              <a:t/>
            </a:r>
            <a:br>
              <a:rPr lang="ru-RU" sz="1800" dirty="0">
                <a:solidFill>
                  <a:srgbClr val="FF0000"/>
                </a:solidFill>
                <a:latin typeface="+mn-lt"/>
              </a:rPr>
            </a:br>
            <a:endParaRPr lang="ru-RU" sz="18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137" y="3448594"/>
            <a:ext cx="3108671" cy="3409406"/>
          </a:xfrm>
          <a:prstGeom prst="ellipse">
            <a:avLst/>
          </a:prstGeom>
          <a:pattFill prst="ltVert">
            <a:fgClr>
              <a:schemeClr val="accent1"/>
            </a:fgClr>
            <a:bgClr>
              <a:schemeClr val="bg1"/>
            </a:bgClr>
          </a:pattFill>
        </p:spPr>
      </p:pic>
    </p:spTree>
    <p:extLst>
      <p:ext uri="{BB962C8B-B14F-4D97-AF65-F5344CB8AC3E}">
        <p14:creationId xmlns="" xmlns:p14="http://schemas.microsoft.com/office/powerpoint/2010/main" val="39283310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169773" y="346725"/>
            <a:ext cx="7694141" cy="5056617"/>
          </a:xfrm>
        </p:spPr>
        <p:txBody>
          <a:bodyPr>
            <a:normAutofit fontScale="92500" lnSpcReduction="20000"/>
          </a:bodyPr>
          <a:lstStyle/>
          <a:p>
            <a:pPr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b="1" i="1" dirty="0">
                <a:ln w="18000">
                  <a:noFill/>
                  <a:prstDash val="solid"/>
                  <a:miter lim="800000"/>
                </a:ln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ln w="18000">
                  <a:noFill/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Задачи:  </a:t>
            </a:r>
            <a:r>
              <a:rPr lang="ru-RU" b="1" dirty="0">
                <a:ln w="18000">
                  <a:noFill/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AutoNum type="arabicPeriod"/>
            </a:pPr>
            <a:r>
              <a:rPr lang="ru-RU" b="1" dirty="0">
                <a:ln w="18000">
                  <a:noFill/>
                  <a:prstDash val="solid"/>
                  <a:miter lim="800000"/>
                </a:ln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Узнать, почему скисает молоко?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b="1" dirty="0">
                <a:ln w="18000">
                  <a:noFill/>
                  <a:prstDash val="solid"/>
                  <a:miter lim="800000"/>
                </a:ln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Можно ли использовать скисшее молоко?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b="1" dirty="0">
                <a:ln w="18000">
                  <a:noFill/>
                  <a:prstDash val="solid"/>
                  <a:miter lim="800000"/>
                </a:ln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Что может замедлить скисание молока?</a:t>
            </a:r>
            <a:endParaRPr lang="ru-RU" sz="1050" b="1" dirty="0">
              <a:ln w="18000">
                <a:noFill/>
                <a:prstDash val="solid"/>
                <a:miter lim="800000"/>
              </a:ln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b="1" dirty="0">
                <a:ln w="18000">
                  <a:noFill/>
                  <a:prstDash val="solid"/>
                  <a:miter lim="800000"/>
                </a:ln>
                <a:solidFill>
                  <a:srgbClr val="FF0000"/>
                </a:solidFill>
                <a:ea typeface="Times New Roman" pitchFamily="18" charset="0"/>
                <a:cs typeface="Times New Roman" panose="02020603050405020304" pitchFamily="18" charset="0"/>
              </a:rPr>
              <a:t>Что может усилить скисание молока?</a:t>
            </a:r>
            <a:endParaRPr lang="ru-RU" sz="1050" b="1" dirty="0">
              <a:ln w="18000">
                <a:noFill/>
                <a:prstDash val="solid"/>
                <a:miter lim="800000"/>
              </a:ln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sz="3200" b="1" i="1" dirty="0">
              <a:ln w="18000">
                <a:noFill/>
                <a:prstDash val="solid"/>
                <a:miter lim="800000"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itchFamily="18" charset="0"/>
              <a:cs typeface="Times New Roman" panose="02020603050405020304" pitchFamily="18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3200" b="1" dirty="0">
                <a:ln w="18000">
                  <a:noFill/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anose="02020603050405020304" pitchFamily="18" charset="0"/>
              </a:rPr>
              <a:t>Гипотеза: </a:t>
            </a:r>
            <a:endParaRPr lang="ru-RU" b="1" dirty="0">
              <a:ln w="18000">
                <a:noFill/>
                <a:prstDash val="solid"/>
                <a:miter lim="800000"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FF0000"/>
                </a:solidFill>
                <a:cs typeface="Times New Roman" panose="02020603050405020304" pitchFamily="18" charset="0"/>
              </a:rPr>
              <a:t>Я предполагаю, что скисшее молоко надо выбрасывать (оно не вкусное)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b="1" dirty="0">
                <a:ln w="18000">
                  <a:noFill/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anose="02020603050405020304" pitchFamily="18" charset="0"/>
              </a:rPr>
              <a:t>                 </a:t>
            </a:r>
            <a:r>
              <a:rPr lang="ru-RU" sz="3200" b="1" dirty="0">
                <a:ln w="18000">
                  <a:noFill/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anose="02020603050405020304" pitchFamily="18" charset="0"/>
              </a:rPr>
              <a:t>Предмет исследования: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ln w="18000">
                  <a:noFill/>
                  <a:prstDash val="solid"/>
                  <a:miter lim="800000"/>
                </a:ln>
                <a:solidFill>
                  <a:srgbClr val="FF0000"/>
                </a:solidFill>
                <a:ea typeface="Times New Roman" pitchFamily="18" charset="0"/>
                <a:cs typeface="Times New Roman" panose="02020603050405020304" pitchFamily="18" charset="0"/>
              </a:rPr>
              <a:t>Молоко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050" b="1" dirty="0">
              <a:ln w="18000">
                <a:noFill/>
                <a:prstDash val="solid"/>
                <a:miter lim="800000"/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3500" b="1" dirty="0">
                <a:ln w="18000">
                  <a:noFill/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anose="02020603050405020304" pitchFamily="18" charset="0"/>
              </a:rPr>
              <a:t>Методы исследования: </a:t>
            </a:r>
            <a:endParaRPr lang="ru-RU" sz="3000" b="1" dirty="0">
              <a:ln w="18000">
                <a:noFill/>
                <a:prstDash val="solid"/>
                <a:miter lim="800000"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ln w="18000">
                  <a:noFill/>
                  <a:prstDash val="solid"/>
                  <a:miter lim="800000"/>
                </a:ln>
                <a:solidFill>
                  <a:srgbClr val="FF0000"/>
                </a:solidFill>
                <a:ea typeface="Times New Roman" pitchFamily="18" charset="0"/>
                <a:cs typeface="Times New Roman" panose="02020603050405020304" pitchFamily="18" charset="0"/>
              </a:rPr>
              <a:t>Н</a:t>
            </a:r>
            <a:r>
              <a:rPr lang="ru-RU" b="1" dirty="0" smtClean="0">
                <a:ln w="18000">
                  <a:noFill/>
                  <a:prstDash val="solid"/>
                  <a:miter lim="800000"/>
                </a:ln>
                <a:solidFill>
                  <a:srgbClr val="FF0000"/>
                </a:solidFill>
                <a:ea typeface="Times New Roman" pitchFamily="18" charset="0"/>
                <a:cs typeface="Times New Roman" panose="02020603050405020304" pitchFamily="18" charset="0"/>
              </a:rPr>
              <a:t>аблюдение</a:t>
            </a:r>
            <a:r>
              <a:rPr lang="ru-RU" b="1" dirty="0">
                <a:ln w="18000">
                  <a:noFill/>
                  <a:prstDash val="solid"/>
                  <a:miter lim="800000"/>
                </a:ln>
                <a:solidFill>
                  <a:srgbClr val="FF0000"/>
                </a:solidFill>
                <a:ea typeface="Times New Roman" pitchFamily="18" charset="0"/>
                <a:cs typeface="Times New Roman" panose="02020603050405020304" pitchFamily="18" charset="0"/>
              </a:rPr>
              <a:t>, эксперимент, поисковая работа, обобщение</a:t>
            </a:r>
            <a:endParaRPr lang="ru-RU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762616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095632" y="741405"/>
            <a:ext cx="6507892" cy="5379310"/>
          </a:xfrm>
        </p:spPr>
        <p:txBody>
          <a:bodyPr>
            <a:normAutofit fontScale="77500" lnSpcReduction="20000"/>
          </a:bodyPr>
          <a:lstStyle/>
          <a:p>
            <a:pPr marL="0" lvl="0" indent="0" algn="ctr">
              <a:buNone/>
            </a:pPr>
            <a:r>
              <a:rPr lang="ru-RU" sz="3600" b="1" u="sng" dirty="0">
                <a:ln w="18000">
                  <a:noFill/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Основная часть</a:t>
            </a:r>
            <a:r>
              <a:rPr lang="ru-RU" sz="3200" b="1" u="sng" dirty="0">
                <a:ln w="18000">
                  <a:noFill/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3200" b="1" u="sng" dirty="0">
                <a:ln w="18000">
                  <a:noFill/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n w="18000">
                  <a:noFill/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n w="18000">
                  <a:noFill/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</a:br>
            <a:r>
              <a:rPr lang="ru-RU" sz="3300" b="1" dirty="0">
                <a:ln w="18000">
                  <a:noFill/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1. </a:t>
            </a:r>
            <a:r>
              <a:rPr lang="ru-RU" sz="3300" b="1" dirty="0">
                <a:ln w="18000">
                  <a:noFill/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Почему скисает молоко? </a:t>
            </a:r>
            <a:endParaRPr lang="ru-RU" b="1" dirty="0">
              <a:ln w="18000">
                <a:noFill/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ea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ru-RU" sz="3300" b="1" dirty="0">
                <a:ln w="18000">
                  <a:noFill/>
                  <a:prstDash val="solid"/>
                  <a:miter lim="800000"/>
                </a:ln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Об этом мы узнали в интернете</a:t>
            </a:r>
            <a:r>
              <a:rPr lang="ru-RU" sz="2400" b="1" dirty="0">
                <a:ln w="18000">
                  <a:noFill/>
                  <a:prstDash val="solid"/>
                  <a:miter lim="800000"/>
                </a:ln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n w="18000">
                  <a:noFill/>
                  <a:prstDash val="solid"/>
                  <a:miter lim="800000"/>
                </a:ln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kumimoji="0" lang="ru-RU" sz="3300" b="1" u="none" strike="noStrike" normalizeH="0" baseline="0" dirty="0">
                <a:ln w="18000">
                  <a:noFill/>
                  <a:prstDash val="solid"/>
                  <a:miter lim="800000"/>
                </a:ln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В состав молока входит множество различных элементов, в том числе и сахар.</a:t>
            </a:r>
          </a:p>
          <a:p>
            <a:pPr marL="0" indent="0" algn="just">
              <a:buNone/>
            </a:pPr>
            <a:r>
              <a:rPr kumimoji="0" lang="ru-RU" sz="3300" b="1" u="none" strike="noStrike" normalizeH="0" baseline="0" dirty="0">
                <a:ln w="18000">
                  <a:noFill/>
                  <a:prstDash val="solid"/>
                  <a:miter lim="800000"/>
                </a:ln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 Как только молоко соприкасается с воздухом, в него попадают бактерии, которые питаются сахаром и они быстро размножаются. Эти бактерии разрушают сахар и превращают его в кислоту, из-за чего молоко становится кислым.</a:t>
            </a:r>
            <a:r>
              <a:rPr kumimoji="0" lang="ru-RU" sz="3300" b="1" u="none" strike="noStrike" normalizeH="0" dirty="0">
                <a:ln w="18000">
                  <a:noFill/>
                  <a:prstDash val="solid"/>
                  <a:miter lim="800000"/>
                </a:ln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300" b="1" u="none" strike="noStrike" normalizeH="0" baseline="0" dirty="0">
                <a:ln w="18000">
                  <a:noFill/>
                  <a:prstDash val="solid"/>
                  <a:miter lim="800000"/>
                </a:ln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Эти бактерии так и называются: «кисломолочные</a:t>
            </a:r>
            <a:r>
              <a:rPr kumimoji="0" lang="ru-RU" sz="3300" b="1" u="none" strike="noStrike" normalizeH="0" baseline="0" dirty="0" smtClean="0">
                <a:ln w="18000">
                  <a:noFill/>
                  <a:prstDash val="solid"/>
                  <a:miter lim="800000"/>
                </a:ln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3300" b="1" u="none" strike="noStrike" normalizeH="0" baseline="0" dirty="0">
                <a:ln w="18000">
                  <a:noFill/>
                  <a:prstDash val="solid"/>
                  <a:miter lim="800000"/>
                </a:ln>
                <a:solidFill>
                  <a:srgbClr val="0070C0"/>
                </a:solidFill>
                <a:cs typeface="Times New Roman" pitchFamily="18" charset="0"/>
              </a:rPr>
              <a:t/>
            </a:r>
            <a:br>
              <a:rPr kumimoji="0" lang="ru-RU" sz="3300" b="1" u="none" strike="noStrike" normalizeH="0" baseline="0" dirty="0">
                <a:ln w="18000">
                  <a:noFill/>
                  <a:prstDash val="solid"/>
                  <a:miter lim="800000"/>
                </a:ln>
                <a:solidFill>
                  <a:srgbClr val="0070C0"/>
                </a:solidFill>
                <a:cs typeface="Times New Roman" pitchFamily="18" charset="0"/>
              </a:rPr>
            </a:br>
            <a:endParaRPr lang="ru-RU" sz="3300" dirty="0"/>
          </a:p>
        </p:txBody>
      </p:sp>
    </p:spTree>
    <p:extLst>
      <p:ext uri="{BB962C8B-B14F-4D97-AF65-F5344CB8AC3E}">
        <p14:creationId xmlns="" xmlns:p14="http://schemas.microsoft.com/office/powerpoint/2010/main" val="30236829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122022" y="274320"/>
            <a:ext cx="6021977" cy="6105915"/>
          </a:xfrm>
        </p:spPr>
        <p:txBody>
          <a:bodyPr>
            <a:normAutofit/>
          </a:bodyPr>
          <a:lstStyle/>
          <a:p>
            <a:pPr mar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2. Что замедляет скисание молока?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400" b="1" dirty="0">
                <a:ln w="18000">
                  <a:noFill/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Мы решили проверить при каких 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400" b="1" dirty="0">
                <a:ln w="18000">
                  <a:noFill/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условиях молоко скисает медленнее. 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400" b="1" dirty="0">
                <a:ln w="18000">
                  <a:noFill/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Для этого провели следующий опыт: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sz="2400" b="1" dirty="0">
              <a:ln w="18000">
                <a:noFill/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ea typeface="Times New Roman" pitchFamily="18" charset="0"/>
              <a:cs typeface="Times New Roman" pitchFamily="18" charset="0"/>
            </a:endParaRP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400" b="1" dirty="0">
                <a:ln w="18000">
                  <a:noFill/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                          </a:t>
            </a:r>
            <a:r>
              <a:rPr lang="ru-RU" sz="2400" b="1" u="sng" dirty="0">
                <a:ln w="18000">
                  <a:noFill/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ОПЫТ 1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400" b="1" dirty="0">
                <a:ln w="18000">
                  <a:noFill/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Для эксперимента потребовалось  4 стакана молока.</a:t>
            </a:r>
            <a:endParaRPr lang="ru-RU" sz="2400" b="1" dirty="0">
              <a:ln w="18000">
                <a:noFill/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Times New Roman" pitchFamily="18" charset="0"/>
            </a:endParaRPr>
          </a:p>
          <a:p>
            <a:pPr indent="540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ln w="18000">
                  <a:noFill/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Стакан 1: некипяченое молоко</a:t>
            </a:r>
            <a:endParaRPr lang="ru-RU" sz="2400" b="1" dirty="0">
              <a:ln w="18000">
                <a:noFill/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Times New Roman" pitchFamily="18" charset="0"/>
            </a:endParaRPr>
          </a:p>
          <a:p>
            <a:pPr indent="540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ln w="18000">
                  <a:noFill/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Стакан 2: кипяченое молоко</a:t>
            </a:r>
            <a:endParaRPr lang="ru-RU" sz="2400" b="1" dirty="0">
              <a:ln w="18000">
                <a:noFill/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Times New Roman" pitchFamily="18" charset="0"/>
            </a:endParaRPr>
          </a:p>
          <a:p>
            <a:pPr indent="540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ln w="18000">
                  <a:noFill/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Стакан 3: некипяченое молоко</a:t>
            </a:r>
            <a:endParaRPr lang="ru-RU" sz="2400" b="1" dirty="0">
              <a:ln w="18000">
                <a:noFill/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Times New Roman" pitchFamily="18" charset="0"/>
            </a:endParaRPr>
          </a:p>
          <a:p>
            <a:pPr indent="540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ln w="18000">
                  <a:noFill/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Стакан 4: кипяченое </a:t>
            </a:r>
            <a:r>
              <a:rPr lang="ru-RU" sz="2400" b="1" dirty="0" smtClean="0">
                <a:ln w="18000">
                  <a:noFill/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молоко</a:t>
            </a:r>
            <a:endParaRPr lang="ru-RU" sz="2400" b="1" dirty="0">
              <a:ln w="18000">
                <a:noFill/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582" t="-269" r="875" b="248"/>
          <a:stretch/>
        </p:blipFill>
        <p:spPr>
          <a:xfrm>
            <a:off x="256820" y="975597"/>
            <a:ext cx="2817306" cy="3080950"/>
          </a:xfrm>
          <a:prstGeom prst="round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974921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155371" y="182880"/>
            <a:ext cx="6792685" cy="3278777"/>
          </a:xfrm>
        </p:spPr>
        <p:txBody>
          <a:bodyPr>
            <a:normAutofit fontScale="47500" lnSpcReduction="20000"/>
          </a:bodyPr>
          <a:lstStyle/>
          <a:p>
            <a:pPr marL="0" indent="5400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sz="5900" b="1" u="none" strike="noStrike" normalizeH="0" baseline="0" dirty="0">
                <a:ln w="18000">
                  <a:noFill/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Ход эксперимента:</a:t>
            </a:r>
          </a:p>
          <a:p>
            <a:pPr mar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sz="5100" b="1" u="none" strike="noStrike" normalizeH="0" baseline="0" dirty="0">
                <a:ln w="18000">
                  <a:noFill/>
                  <a:prstDash val="solid"/>
                  <a:miter lim="800000"/>
                </a:ln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Стаканы 1 и 2 оставили при комнатной </a:t>
            </a:r>
            <a:r>
              <a:rPr kumimoji="0" lang="ru-RU" sz="5100" b="1" u="none" strike="noStrike" normalizeH="0" baseline="0" dirty="0" smtClean="0">
                <a:ln w="18000">
                  <a:noFill/>
                  <a:prstDash val="solid"/>
                  <a:miter lim="800000"/>
                </a:ln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 температуре</a:t>
            </a:r>
            <a:r>
              <a:rPr kumimoji="0" lang="ru-RU" sz="5100" b="1" u="none" strike="noStrike" normalizeH="0" baseline="0" dirty="0">
                <a:ln w="18000">
                  <a:noFill/>
                  <a:prstDash val="solid"/>
                  <a:miter lim="800000"/>
                </a:ln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, </a:t>
            </a:r>
            <a:endParaRPr kumimoji="0" lang="ru-RU" sz="5100" b="1" u="none" strike="noStrike" normalizeH="0" baseline="0" dirty="0" smtClean="0">
              <a:ln w="18000">
                <a:noFill/>
                <a:prstDash val="solid"/>
                <a:miter lim="800000"/>
              </a:ln>
              <a:solidFill>
                <a:srgbClr val="FF0000"/>
              </a:solidFill>
              <a:ea typeface="Times New Roman" pitchFamily="18" charset="0"/>
              <a:cs typeface="Times New Roman" pitchFamily="18" charset="0"/>
            </a:endParaRPr>
          </a:p>
          <a:p>
            <a:pPr mar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sz="5100" b="1" u="none" strike="noStrike" normalizeH="0" baseline="0" dirty="0" smtClean="0">
                <a:ln w="18000">
                  <a:noFill/>
                  <a:prstDash val="solid"/>
                  <a:miter lim="800000"/>
                </a:ln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а </a:t>
            </a:r>
            <a:r>
              <a:rPr kumimoji="0" lang="ru-RU" sz="5100" b="1" u="none" strike="noStrike" normalizeH="0" baseline="0" dirty="0">
                <a:ln w="18000">
                  <a:noFill/>
                  <a:prstDash val="solid"/>
                  <a:miter lim="800000"/>
                </a:ln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стаканы 3 и 4  убрали в </a:t>
            </a:r>
            <a:r>
              <a:rPr lang="ru-RU" sz="5100" b="1" dirty="0" smtClean="0">
                <a:ln w="18000">
                  <a:noFill/>
                  <a:prstDash val="solid"/>
                  <a:miter lim="800000"/>
                </a:ln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х</a:t>
            </a:r>
            <a:r>
              <a:rPr kumimoji="0" lang="ru-RU" sz="5100" b="1" u="none" strike="noStrike" normalizeH="0" baseline="0" dirty="0" smtClean="0">
                <a:ln w="18000">
                  <a:noFill/>
                  <a:prstDash val="solid"/>
                  <a:miter lim="800000"/>
                </a:ln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олодильник</a:t>
            </a:r>
            <a:endParaRPr kumimoji="0" lang="ru-RU" sz="3800" b="1" u="none" strike="noStrike" normalizeH="0" baseline="0" dirty="0" smtClean="0">
              <a:ln w="18000">
                <a:noFill/>
                <a:prstDash val="solid"/>
                <a:miter lim="800000"/>
              </a:ln>
              <a:solidFill>
                <a:srgbClr val="FF0000"/>
              </a:solidFill>
              <a:ea typeface="Times New Roman" pitchFamily="18" charset="0"/>
              <a:cs typeface="Times New Roman" pitchFamily="18" charset="0"/>
            </a:endParaRPr>
          </a:p>
          <a:p>
            <a:pPr marL="0" indent="5400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sz="2900" b="1" u="none" strike="noStrike" normalizeH="0" baseline="0" dirty="0" smtClean="0">
                <a:ln w="18000">
                  <a:noFill/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                  </a:t>
            </a:r>
            <a:r>
              <a:rPr kumimoji="0" lang="ru-RU" sz="2600" b="1" u="none" strike="noStrike" normalizeH="0" baseline="0" dirty="0" smtClean="0">
                <a:ln w="18000">
                  <a:noFill/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            </a:t>
            </a:r>
            <a:r>
              <a:rPr kumimoji="0" lang="ru-RU" sz="5900" b="1" u="none" strike="noStrike" normalizeH="0" baseline="0" dirty="0">
                <a:ln w="18000">
                  <a:noFill/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Результат: </a:t>
            </a:r>
            <a:endParaRPr kumimoji="0" lang="ru-RU" sz="3800" b="1" u="none" strike="noStrike" normalizeH="0" baseline="0" dirty="0" smtClean="0">
              <a:ln w="18000">
                <a:noFill/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ea typeface="Times New Roman" pitchFamily="18" charset="0"/>
              <a:cs typeface="Times New Roman" pitchFamily="18" charset="0"/>
            </a:endParaRPr>
          </a:p>
          <a:p>
            <a:pPr marL="0" indent="5400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kumimoji="0" lang="ru-RU" sz="2600" b="1" u="none" strike="noStrike" normalizeH="0" baseline="0" dirty="0">
              <a:ln w="18000">
                <a:noFill/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ea typeface="Times New Roman" pitchFamily="18" charset="0"/>
              <a:cs typeface="Times New Roman" pitchFamily="18" charset="0"/>
            </a:endParaRPr>
          </a:p>
          <a:p>
            <a:pPr mar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5100" b="1" dirty="0">
                <a:ln w="18000">
                  <a:noFill/>
                  <a:prstDash val="solid"/>
                  <a:miter lim="800000"/>
                </a:ln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М</a:t>
            </a:r>
            <a:r>
              <a:rPr kumimoji="0" lang="ru-RU" sz="5100" b="1" u="none" strike="noStrike" normalizeH="0" baseline="0" dirty="0">
                <a:ln w="18000">
                  <a:noFill/>
                  <a:prstDash val="solid"/>
                  <a:miter lim="800000"/>
                </a:ln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олоко скисало в следующем порядке:</a:t>
            </a:r>
            <a:endParaRPr kumimoji="0" lang="ru-RU" sz="5100" b="1" u="none" strike="noStrike" normalizeH="0" baseline="0" dirty="0">
              <a:ln w="18000">
                <a:noFill/>
                <a:prstDash val="solid"/>
                <a:miter lim="800000"/>
              </a:ln>
              <a:solidFill>
                <a:srgbClr val="FF0000"/>
              </a:solidFill>
              <a:cs typeface="Times New Roman" pitchFamily="18" charset="0"/>
            </a:endParaRPr>
          </a:p>
          <a:p>
            <a:pPr marL="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kumimoji="0" lang="ru-RU" sz="5100" b="1" u="none" strike="noStrike" normalizeH="0" baseline="0" dirty="0">
                <a:ln w="18000">
                  <a:noFill/>
                  <a:prstDash val="solid"/>
                  <a:miter lim="800000"/>
                </a:ln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Быстрее всего скисло молоко в стакане №1</a:t>
            </a:r>
          </a:p>
          <a:p>
            <a:pPr marL="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5100" b="1" dirty="0">
                <a:ln w="18000">
                  <a:noFill/>
                  <a:prstDash val="solid"/>
                  <a:miter lim="800000"/>
                </a:ln>
                <a:solidFill>
                  <a:srgbClr val="FF0000"/>
                </a:solidFill>
                <a:cs typeface="Times New Roman" pitchFamily="18" charset="0"/>
              </a:rPr>
              <a:t>Затем – в стакане №2</a:t>
            </a:r>
          </a:p>
          <a:p>
            <a:pPr marL="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kumimoji="0" lang="ru-RU" sz="5100" b="1" u="none" strike="noStrike" normalizeH="0" baseline="0" dirty="0">
                <a:ln w="18000">
                  <a:noFill/>
                  <a:prstDash val="solid"/>
                  <a:miter lim="800000"/>
                </a:ln>
                <a:solidFill>
                  <a:srgbClr val="FF0000"/>
                </a:solidFill>
                <a:cs typeface="Times New Roman" pitchFamily="18" charset="0"/>
              </a:rPr>
              <a:t>Потом</a:t>
            </a:r>
            <a:r>
              <a:rPr kumimoji="0" lang="ru-RU" sz="5100" b="1" u="none" strike="noStrike" normalizeH="0" dirty="0">
                <a:ln w="18000">
                  <a:noFill/>
                  <a:prstDash val="solid"/>
                  <a:miter lim="800000"/>
                </a:ln>
                <a:solidFill>
                  <a:srgbClr val="FF0000"/>
                </a:solidFill>
                <a:cs typeface="Times New Roman" pitchFamily="18" charset="0"/>
              </a:rPr>
              <a:t> в стакане №3</a:t>
            </a:r>
          </a:p>
          <a:p>
            <a:pPr marL="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5100" b="1" baseline="0" dirty="0">
                <a:ln w="18000">
                  <a:noFill/>
                  <a:prstDash val="solid"/>
                  <a:miter lim="800000"/>
                </a:ln>
                <a:solidFill>
                  <a:srgbClr val="FF0000"/>
                </a:solidFill>
                <a:cs typeface="Times New Roman" pitchFamily="18" charset="0"/>
              </a:rPr>
              <a:t>Спустя</a:t>
            </a:r>
            <a:r>
              <a:rPr lang="ru-RU" sz="5100" b="1" dirty="0">
                <a:ln w="18000">
                  <a:noFill/>
                  <a:prstDash val="solid"/>
                  <a:miter lim="800000"/>
                </a:ln>
                <a:solidFill>
                  <a:srgbClr val="FF0000"/>
                </a:solidFill>
                <a:cs typeface="Times New Roman" pitchFamily="18" charset="0"/>
              </a:rPr>
              <a:t> 9 дней прокисло молоко в стакане № 4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2407"/>
            <a:ext cx="2078404" cy="2681421"/>
          </a:xfrm>
          <a:prstGeom prst="round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024" y="3464442"/>
            <a:ext cx="2095278" cy="2761611"/>
          </a:xfrm>
          <a:prstGeom prst="flowChartAlternateProcess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97725" y="3409405"/>
            <a:ext cx="522514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400" b="1" dirty="0">
                <a:ln w="18000">
                  <a:noFill/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Times New Roman" pitchFamily="18" charset="0"/>
              </a:rPr>
              <a:t>Вывод:</a:t>
            </a:r>
          </a:p>
          <a:p>
            <a:r>
              <a:rPr lang="ru-RU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Замедляет скисание молока хранение в холодильнике и </a:t>
            </a:r>
          </a:p>
          <a:p>
            <a:r>
              <a:rPr lang="ru-RU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кипячение (в процессе кипячения в молоке уничтожаются все микроорганизмы, которые вызывают его скисание) 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598744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199296" y="564776"/>
            <a:ext cx="4487504" cy="5647765"/>
          </a:xfrm>
        </p:spPr>
        <p:txBody>
          <a:bodyPr>
            <a:normAutofit/>
          </a:bodyPr>
          <a:lstStyle/>
          <a:p>
            <a:pPr mar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400" b="1" dirty="0">
                <a:ln w="18000">
                  <a:noFill/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3. Что ускоряет процесс скисания молока?</a:t>
            </a:r>
            <a:endParaRPr lang="ru-RU" sz="2400" b="1" dirty="0">
              <a:ln w="18000">
                <a:noFill/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Times New Roman" pitchFamily="18" charset="0"/>
            </a:endParaRPr>
          </a:p>
          <a:p>
            <a:pPr mar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sz="2400" b="1" i="0" u="none" strike="noStrike" normalizeH="0" baseline="0" dirty="0">
                <a:ln w="18000">
                  <a:noFill/>
                  <a:prstDash val="solid"/>
                  <a:miter lim="800000"/>
                </a:ln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Чтобы определить, что может ускорить процесс скисания молока, мы провели следующий </a:t>
            </a:r>
            <a:r>
              <a:rPr kumimoji="0" lang="ru-RU" sz="2400" b="1" i="0" u="none" strike="noStrike" normalizeH="0" baseline="0" dirty="0" smtClean="0">
                <a:ln w="18000">
                  <a:noFill/>
                  <a:prstDash val="solid"/>
                  <a:miter lim="800000"/>
                </a:ln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опыт</a:t>
            </a:r>
            <a:endParaRPr kumimoji="0" lang="ru-RU" sz="2400" b="1" i="0" u="none" strike="noStrike" normalizeH="0" baseline="0" dirty="0">
              <a:ln w="18000">
                <a:noFill/>
                <a:prstDash val="solid"/>
                <a:miter lim="800000"/>
              </a:ln>
              <a:solidFill>
                <a:srgbClr val="FF0000"/>
              </a:solidFill>
              <a:cs typeface="Times New Roman" pitchFamily="18" charset="0"/>
            </a:endParaRPr>
          </a:p>
          <a:p>
            <a:pPr marL="0" indent="449263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sz="2400" b="1" i="0" u="sng" strike="noStrike" normalizeH="0" baseline="0" dirty="0">
                <a:ln w="18000">
                  <a:noFill/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 ОПЫТ </a:t>
            </a:r>
            <a:r>
              <a:rPr kumimoji="0" lang="ru-RU" sz="2400" b="1" i="0" u="sng" strike="noStrike" normalizeH="0" baseline="0" dirty="0" smtClean="0">
                <a:ln w="18000">
                  <a:noFill/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2</a:t>
            </a:r>
            <a:endParaRPr lang="ru-RU" sz="2400" b="1" dirty="0">
              <a:ln w="18000">
                <a:noFill/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Times New Roman" pitchFamily="18" charset="0"/>
            </a:endParaRPr>
          </a:p>
          <a:p>
            <a:pPr marL="0" indent="449263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sz="2400" b="1" u="none" strike="noStrike" normalizeH="0" baseline="0" dirty="0">
                <a:ln w="18000">
                  <a:noFill/>
                  <a:prstDash val="solid"/>
                  <a:miter lim="800000"/>
                </a:ln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Для эксперимента понадобилось:</a:t>
            </a:r>
          </a:p>
          <a:p>
            <a:pPr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normalizeH="0" baseline="0" dirty="0">
                <a:ln w="18000">
                  <a:noFill/>
                  <a:prstDash val="solid"/>
                  <a:miter lim="800000"/>
                </a:ln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1 </a:t>
            </a:r>
            <a:r>
              <a:rPr lang="ru-RU" sz="2400" b="1" dirty="0">
                <a:ln w="18000">
                  <a:noFill/>
                  <a:prstDash val="solid"/>
                  <a:miter lim="800000"/>
                </a:ln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литр</a:t>
            </a:r>
            <a:r>
              <a:rPr kumimoji="0" lang="ru-RU" sz="2400" b="1" i="0" u="none" strike="noStrike" normalizeH="0" baseline="0" dirty="0">
                <a:ln w="18000">
                  <a:noFill/>
                  <a:prstDash val="solid"/>
                  <a:miter lim="800000"/>
                </a:ln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 свежего молоком комнатной температуры;</a:t>
            </a:r>
          </a:p>
          <a:p>
            <a:pPr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ln w="18000">
                  <a:noFill/>
                  <a:prstDash val="solid"/>
                  <a:miter lim="800000"/>
                </a:ln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Бактерии купленные в аптеке;</a:t>
            </a:r>
          </a:p>
          <a:p>
            <a:pPr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ln w="18000">
                  <a:noFill/>
                  <a:prstDash val="solid"/>
                  <a:miter lim="800000"/>
                </a:ln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1 столовая ложка сахара;</a:t>
            </a:r>
          </a:p>
          <a:p>
            <a:pPr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b="1" dirty="0" err="1" smtClean="0">
                <a:ln w="18000">
                  <a:noFill/>
                  <a:prstDash val="solid"/>
                  <a:miter lim="800000"/>
                </a:ln>
                <a:solidFill>
                  <a:srgbClr val="FF0000"/>
                </a:solidFill>
                <a:cs typeface="Times New Roman" pitchFamily="18" charset="0"/>
              </a:rPr>
              <a:t>Мультиварка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96" y="1000338"/>
            <a:ext cx="3311611" cy="3682313"/>
          </a:xfrm>
          <a:prstGeom prst="flowChartAlternateProcess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292719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808</TotalTime>
  <Words>525</Words>
  <Application>Microsoft Office PowerPoint</Application>
  <PresentationFormat>Экран (4:3)</PresentationFormat>
  <Paragraphs>85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МДОУ «Детский сад №1 «Теремок»   Исследовательская работа «Чудеса молочных рек!»  </vt:lpstr>
      <vt:lpstr>Слайд 2</vt:lpstr>
      <vt:lpstr>Слайд 3</vt:lpstr>
      <vt:lpstr>Актуальность исследования:  Молоко – это напиток, который любят и взрослые и дети. Оно полезно для здоровья. Чтобы молоко не теряло полезные свойства его нужно правильно хранить, иначе оно может изменить свою структуру и вкус (скиснуть). Но кисломолочные продукты не менее вкусны и полезны Цель: узнать некоторые свойства молока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«Детский сад «Теремок»   Исследовательская работа «Почему скисает молоко?»</dc:title>
  <dc:creator>Глеб</dc:creator>
  <cp:lastModifiedBy>User</cp:lastModifiedBy>
  <cp:revision>75</cp:revision>
  <dcterms:created xsi:type="dcterms:W3CDTF">2020-02-02T17:49:34Z</dcterms:created>
  <dcterms:modified xsi:type="dcterms:W3CDTF">2020-02-12T18:51:32Z</dcterms:modified>
</cp:coreProperties>
</file>