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8"/>
  </p:notesMasterIdLst>
  <p:sldIdLst>
    <p:sldId id="272" r:id="rId2"/>
    <p:sldId id="274" r:id="rId3"/>
    <p:sldId id="273" r:id="rId4"/>
    <p:sldId id="275" r:id="rId5"/>
    <p:sldId id="276" r:id="rId6"/>
    <p:sldId id="277" r:id="rId7"/>
    <p:sldId id="256" r:id="rId8"/>
    <p:sldId id="262" r:id="rId9"/>
    <p:sldId id="263" r:id="rId10"/>
    <p:sldId id="265" r:id="rId11"/>
    <p:sldId id="266" r:id="rId12"/>
    <p:sldId id="278" r:id="rId13"/>
    <p:sldId id="268" r:id="rId14"/>
    <p:sldId id="270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22" autoAdjust="0"/>
  </p:normalViewPr>
  <p:slideViewPr>
    <p:cSldViewPr>
      <p:cViewPr>
        <p:scale>
          <a:sx n="69" d="100"/>
          <a:sy n="69" d="100"/>
        </p:scale>
        <p:origin x="-348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68ABC-1EF6-439B-A2C6-407B3204B496}" type="doc">
      <dgm:prSet loTypeId="urn:microsoft.com/office/officeart/2005/8/layout/hierarchy4" loCatId="hierarchy" qsTypeId="urn:microsoft.com/office/officeart/2005/8/quickstyle/simple1#6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797010C3-9B07-45D0-A7F0-28109D32977E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Как вы можете помочь своему ребенку:</a:t>
          </a:r>
          <a:endParaRPr lang="ru-RU" dirty="0">
            <a:latin typeface="Georgia" pitchFamily="18" charset="0"/>
          </a:endParaRPr>
        </a:p>
      </dgm:t>
    </dgm:pt>
    <dgm:pt modelId="{D5BE92E7-7601-4AB5-8E0C-F06FB8C7BFC4}" type="parTrans" cxnId="{0F2CA03D-DDE6-4F6C-A477-41C65B0CB36F}">
      <dgm:prSet/>
      <dgm:spPr/>
      <dgm:t>
        <a:bodyPr/>
        <a:lstStyle/>
        <a:p>
          <a:endParaRPr lang="ru-RU"/>
        </a:p>
      </dgm:t>
    </dgm:pt>
    <dgm:pt modelId="{334A0E47-0C88-43F4-A10D-384BBE1C70ED}" type="sibTrans" cxnId="{0F2CA03D-DDE6-4F6C-A477-41C65B0CB36F}">
      <dgm:prSet/>
      <dgm:spPr/>
      <dgm:t>
        <a:bodyPr/>
        <a:lstStyle/>
        <a:p>
          <a:endParaRPr lang="ru-RU"/>
        </a:p>
      </dgm:t>
    </dgm:pt>
    <dgm:pt modelId="{E9154DCF-97A8-4F32-BF4B-C3B1E20D3E0A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Общение</a:t>
          </a:r>
          <a:endParaRPr lang="ru-RU" sz="2800" dirty="0">
            <a:latin typeface="Georgia" pitchFamily="18" charset="0"/>
          </a:endParaRPr>
        </a:p>
      </dgm:t>
    </dgm:pt>
    <dgm:pt modelId="{A2A616D6-F20F-45C5-8404-4EB8485479DF}" type="parTrans" cxnId="{C5EAA111-35D4-41D6-8B70-421BBDD3E36B}">
      <dgm:prSet/>
      <dgm:spPr/>
      <dgm:t>
        <a:bodyPr/>
        <a:lstStyle/>
        <a:p>
          <a:endParaRPr lang="ru-RU"/>
        </a:p>
      </dgm:t>
    </dgm:pt>
    <dgm:pt modelId="{1BDAF7AB-9A4C-4C92-88D4-D682E645B1A6}" type="sibTrans" cxnId="{C5EAA111-35D4-41D6-8B70-421BBDD3E36B}">
      <dgm:prSet/>
      <dgm:spPr/>
      <dgm:t>
        <a:bodyPr/>
        <a:lstStyle/>
        <a:p>
          <a:endParaRPr lang="ru-RU"/>
        </a:p>
      </dgm:t>
    </dgm:pt>
    <dgm:pt modelId="{95FCAD89-5B3A-4BD9-A553-8109D4DB6646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Развитие артикуля-ционной моторики</a:t>
          </a:r>
          <a:endParaRPr lang="ru-RU" sz="2800" dirty="0">
            <a:latin typeface="Georgia" pitchFamily="18" charset="0"/>
          </a:endParaRPr>
        </a:p>
      </dgm:t>
    </dgm:pt>
    <dgm:pt modelId="{CC306582-4FD7-4AFE-A5C1-5EDE158412DE}" type="parTrans" cxnId="{B06EEC8E-794A-40DA-A32F-162953422981}">
      <dgm:prSet/>
      <dgm:spPr/>
      <dgm:t>
        <a:bodyPr/>
        <a:lstStyle/>
        <a:p>
          <a:endParaRPr lang="ru-RU"/>
        </a:p>
      </dgm:t>
    </dgm:pt>
    <dgm:pt modelId="{538954EF-2113-48A4-9230-F68A5B25D862}" type="sibTrans" cxnId="{B06EEC8E-794A-40DA-A32F-162953422981}">
      <dgm:prSet/>
      <dgm:spPr/>
      <dgm:t>
        <a:bodyPr/>
        <a:lstStyle/>
        <a:p>
          <a:endParaRPr lang="ru-RU"/>
        </a:p>
      </dgm:t>
    </dgm:pt>
    <dgm:pt modelId="{6E7F1300-87AF-4E34-9CF5-6A831A4FFB07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Развитие мелкой моторики</a:t>
          </a:r>
          <a:endParaRPr lang="ru-RU" sz="2800" dirty="0">
            <a:latin typeface="Georgia" pitchFamily="18" charset="0"/>
          </a:endParaRPr>
        </a:p>
      </dgm:t>
    </dgm:pt>
    <dgm:pt modelId="{4FDB7E50-B0EC-4816-9ABE-82E7970ECC71}" type="parTrans" cxnId="{EA5D0FD7-E2D8-441B-8287-DAB9B0B9CE2D}">
      <dgm:prSet/>
      <dgm:spPr/>
      <dgm:t>
        <a:bodyPr/>
        <a:lstStyle/>
        <a:p>
          <a:endParaRPr lang="ru-RU"/>
        </a:p>
      </dgm:t>
    </dgm:pt>
    <dgm:pt modelId="{0FDC3E3E-6CA1-4B92-9962-629CF75B7BDC}" type="sibTrans" cxnId="{EA5D0FD7-E2D8-441B-8287-DAB9B0B9CE2D}">
      <dgm:prSet/>
      <dgm:spPr/>
      <dgm:t>
        <a:bodyPr/>
        <a:lstStyle/>
        <a:p>
          <a:endParaRPr lang="ru-RU"/>
        </a:p>
      </dgm:t>
    </dgm:pt>
    <dgm:pt modelId="{EEA6CC23-B262-48C1-A4F5-C5CE5352C576}" type="pres">
      <dgm:prSet presAssocID="{DB668ABC-1EF6-439B-A2C6-407B3204B49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A06C5C1-DB3A-4A94-B46E-D928FF8EBB90}" type="pres">
      <dgm:prSet presAssocID="{797010C3-9B07-45D0-A7F0-28109D32977E}" presName="vertOne" presStyleCnt="0"/>
      <dgm:spPr/>
    </dgm:pt>
    <dgm:pt modelId="{14DED08D-EEDF-4DC9-A356-123B3621C86E}" type="pres">
      <dgm:prSet presAssocID="{797010C3-9B07-45D0-A7F0-28109D32977E}" presName="txOne" presStyleLbl="node0" presStyleIdx="0" presStyleCnt="1" custScaleY="690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258B85-626C-4900-B256-C91880EDB2D0}" type="pres">
      <dgm:prSet presAssocID="{797010C3-9B07-45D0-A7F0-28109D32977E}" presName="parTransOne" presStyleCnt="0"/>
      <dgm:spPr/>
    </dgm:pt>
    <dgm:pt modelId="{BD09B73C-72AB-46B0-8B5F-600E0BA7F7A4}" type="pres">
      <dgm:prSet presAssocID="{797010C3-9B07-45D0-A7F0-28109D32977E}" presName="horzOne" presStyleCnt="0"/>
      <dgm:spPr/>
    </dgm:pt>
    <dgm:pt modelId="{3A69752D-20FC-4791-883D-9C2F4A13F00A}" type="pres">
      <dgm:prSet presAssocID="{E9154DCF-97A8-4F32-BF4B-C3B1E20D3E0A}" presName="vertTwo" presStyleCnt="0"/>
      <dgm:spPr/>
    </dgm:pt>
    <dgm:pt modelId="{173DB748-96D9-46F9-9A74-17DAC81933F4}" type="pres">
      <dgm:prSet presAssocID="{E9154DCF-97A8-4F32-BF4B-C3B1E20D3E0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69840-C36B-44B8-A4F6-8259322617F8}" type="pres">
      <dgm:prSet presAssocID="{E9154DCF-97A8-4F32-BF4B-C3B1E20D3E0A}" presName="horzTwo" presStyleCnt="0"/>
      <dgm:spPr/>
    </dgm:pt>
    <dgm:pt modelId="{73B5B1B6-AE19-4E50-A1F2-50AEC1850816}" type="pres">
      <dgm:prSet presAssocID="{1BDAF7AB-9A4C-4C92-88D4-D682E645B1A6}" presName="sibSpaceTwo" presStyleCnt="0"/>
      <dgm:spPr/>
    </dgm:pt>
    <dgm:pt modelId="{F7466C1A-1BD3-4F5C-B1A1-1938DADDBE61}" type="pres">
      <dgm:prSet presAssocID="{95FCAD89-5B3A-4BD9-A553-8109D4DB6646}" presName="vertTwo" presStyleCnt="0"/>
      <dgm:spPr/>
    </dgm:pt>
    <dgm:pt modelId="{6424D5D6-E90F-4601-805D-F2318A9FF2D0}" type="pres">
      <dgm:prSet presAssocID="{95FCAD89-5B3A-4BD9-A553-8109D4DB664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AC3FA9-DC81-4993-9B2F-AEBC11E5DA38}" type="pres">
      <dgm:prSet presAssocID="{95FCAD89-5B3A-4BD9-A553-8109D4DB6646}" presName="horzTwo" presStyleCnt="0"/>
      <dgm:spPr/>
    </dgm:pt>
    <dgm:pt modelId="{191D589A-B1F4-4C1C-8F6D-36CA2EAFE59A}" type="pres">
      <dgm:prSet presAssocID="{538954EF-2113-48A4-9230-F68A5B25D862}" presName="sibSpaceTwo" presStyleCnt="0"/>
      <dgm:spPr/>
    </dgm:pt>
    <dgm:pt modelId="{53F292B2-C82F-4D62-9464-E0265AF121BF}" type="pres">
      <dgm:prSet presAssocID="{6E7F1300-87AF-4E34-9CF5-6A831A4FFB07}" presName="vertTwo" presStyleCnt="0"/>
      <dgm:spPr/>
    </dgm:pt>
    <dgm:pt modelId="{7AC598BB-C483-4357-B3F7-0A3632F3C496}" type="pres">
      <dgm:prSet presAssocID="{6E7F1300-87AF-4E34-9CF5-6A831A4FFB0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FF2BED-BB0E-472C-A9D4-4B3B91E7CEE1}" type="pres">
      <dgm:prSet presAssocID="{6E7F1300-87AF-4E34-9CF5-6A831A4FFB07}" presName="horzTwo" presStyleCnt="0"/>
      <dgm:spPr/>
    </dgm:pt>
  </dgm:ptLst>
  <dgm:cxnLst>
    <dgm:cxn modelId="{B06EEC8E-794A-40DA-A32F-162953422981}" srcId="{797010C3-9B07-45D0-A7F0-28109D32977E}" destId="{95FCAD89-5B3A-4BD9-A553-8109D4DB6646}" srcOrd="1" destOrd="0" parTransId="{CC306582-4FD7-4AFE-A5C1-5EDE158412DE}" sibTransId="{538954EF-2113-48A4-9230-F68A5B25D862}"/>
    <dgm:cxn modelId="{EA5D0FD7-E2D8-441B-8287-DAB9B0B9CE2D}" srcId="{797010C3-9B07-45D0-A7F0-28109D32977E}" destId="{6E7F1300-87AF-4E34-9CF5-6A831A4FFB07}" srcOrd="2" destOrd="0" parTransId="{4FDB7E50-B0EC-4816-9ABE-82E7970ECC71}" sibTransId="{0FDC3E3E-6CA1-4B92-9962-629CF75B7BDC}"/>
    <dgm:cxn modelId="{C5EAA111-35D4-41D6-8B70-421BBDD3E36B}" srcId="{797010C3-9B07-45D0-A7F0-28109D32977E}" destId="{E9154DCF-97A8-4F32-BF4B-C3B1E20D3E0A}" srcOrd="0" destOrd="0" parTransId="{A2A616D6-F20F-45C5-8404-4EB8485479DF}" sibTransId="{1BDAF7AB-9A4C-4C92-88D4-D682E645B1A6}"/>
    <dgm:cxn modelId="{34B8F022-756F-4582-AE59-ED7491B760BC}" type="presOf" srcId="{6E7F1300-87AF-4E34-9CF5-6A831A4FFB07}" destId="{7AC598BB-C483-4357-B3F7-0A3632F3C496}" srcOrd="0" destOrd="0" presId="urn:microsoft.com/office/officeart/2005/8/layout/hierarchy4"/>
    <dgm:cxn modelId="{F139477F-C77B-4D9B-84E9-C1D077DA4029}" type="presOf" srcId="{95FCAD89-5B3A-4BD9-A553-8109D4DB6646}" destId="{6424D5D6-E90F-4601-805D-F2318A9FF2D0}" srcOrd="0" destOrd="0" presId="urn:microsoft.com/office/officeart/2005/8/layout/hierarchy4"/>
    <dgm:cxn modelId="{A972936D-AFF6-4317-8599-25D4EE992F2E}" type="presOf" srcId="{797010C3-9B07-45D0-A7F0-28109D32977E}" destId="{14DED08D-EEDF-4DC9-A356-123B3621C86E}" srcOrd="0" destOrd="0" presId="urn:microsoft.com/office/officeart/2005/8/layout/hierarchy4"/>
    <dgm:cxn modelId="{B9DB961E-DD6A-468B-AB09-32B143E4275F}" type="presOf" srcId="{DB668ABC-1EF6-439B-A2C6-407B3204B496}" destId="{EEA6CC23-B262-48C1-A4F5-C5CE5352C576}" srcOrd="0" destOrd="0" presId="urn:microsoft.com/office/officeart/2005/8/layout/hierarchy4"/>
    <dgm:cxn modelId="{0F2CA03D-DDE6-4F6C-A477-41C65B0CB36F}" srcId="{DB668ABC-1EF6-439B-A2C6-407B3204B496}" destId="{797010C3-9B07-45D0-A7F0-28109D32977E}" srcOrd="0" destOrd="0" parTransId="{D5BE92E7-7601-4AB5-8E0C-F06FB8C7BFC4}" sibTransId="{334A0E47-0C88-43F4-A10D-384BBE1C70ED}"/>
    <dgm:cxn modelId="{73FD9B7A-8B48-410E-9D3B-6FD24562E835}" type="presOf" srcId="{E9154DCF-97A8-4F32-BF4B-C3B1E20D3E0A}" destId="{173DB748-96D9-46F9-9A74-17DAC81933F4}" srcOrd="0" destOrd="0" presId="urn:microsoft.com/office/officeart/2005/8/layout/hierarchy4"/>
    <dgm:cxn modelId="{C34D35D0-4962-4594-BBE8-07F8A657367D}" type="presParOf" srcId="{EEA6CC23-B262-48C1-A4F5-C5CE5352C576}" destId="{1A06C5C1-DB3A-4A94-B46E-D928FF8EBB90}" srcOrd="0" destOrd="0" presId="urn:microsoft.com/office/officeart/2005/8/layout/hierarchy4"/>
    <dgm:cxn modelId="{EAB4A308-2D55-437F-B98C-540DEDAE2BD4}" type="presParOf" srcId="{1A06C5C1-DB3A-4A94-B46E-D928FF8EBB90}" destId="{14DED08D-EEDF-4DC9-A356-123B3621C86E}" srcOrd="0" destOrd="0" presId="urn:microsoft.com/office/officeart/2005/8/layout/hierarchy4"/>
    <dgm:cxn modelId="{D742455C-D5F2-4E6C-BE62-F273873EC3EE}" type="presParOf" srcId="{1A06C5C1-DB3A-4A94-B46E-D928FF8EBB90}" destId="{8D258B85-626C-4900-B256-C91880EDB2D0}" srcOrd="1" destOrd="0" presId="urn:microsoft.com/office/officeart/2005/8/layout/hierarchy4"/>
    <dgm:cxn modelId="{E52E14AC-BA40-4DF2-8D78-60D4E73A71D1}" type="presParOf" srcId="{1A06C5C1-DB3A-4A94-B46E-D928FF8EBB90}" destId="{BD09B73C-72AB-46B0-8B5F-600E0BA7F7A4}" srcOrd="2" destOrd="0" presId="urn:microsoft.com/office/officeart/2005/8/layout/hierarchy4"/>
    <dgm:cxn modelId="{8A0F28DB-FB64-4AA3-8F63-FE7240C0098D}" type="presParOf" srcId="{BD09B73C-72AB-46B0-8B5F-600E0BA7F7A4}" destId="{3A69752D-20FC-4791-883D-9C2F4A13F00A}" srcOrd="0" destOrd="0" presId="urn:microsoft.com/office/officeart/2005/8/layout/hierarchy4"/>
    <dgm:cxn modelId="{9813F8E2-B87B-430E-895F-86455EF3E382}" type="presParOf" srcId="{3A69752D-20FC-4791-883D-9C2F4A13F00A}" destId="{173DB748-96D9-46F9-9A74-17DAC81933F4}" srcOrd="0" destOrd="0" presId="urn:microsoft.com/office/officeart/2005/8/layout/hierarchy4"/>
    <dgm:cxn modelId="{61013491-26DF-4305-BCEA-94ABA3FA9337}" type="presParOf" srcId="{3A69752D-20FC-4791-883D-9C2F4A13F00A}" destId="{FE169840-C36B-44B8-A4F6-8259322617F8}" srcOrd="1" destOrd="0" presId="urn:microsoft.com/office/officeart/2005/8/layout/hierarchy4"/>
    <dgm:cxn modelId="{92D646D7-BE6A-40A6-850C-F442CC4ED858}" type="presParOf" srcId="{BD09B73C-72AB-46B0-8B5F-600E0BA7F7A4}" destId="{73B5B1B6-AE19-4E50-A1F2-50AEC1850816}" srcOrd="1" destOrd="0" presId="urn:microsoft.com/office/officeart/2005/8/layout/hierarchy4"/>
    <dgm:cxn modelId="{0682E11D-826C-4315-9F27-252EE3F847FA}" type="presParOf" srcId="{BD09B73C-72AB-46B0-8B5F-600E0BA7F7A4}" destId="{F7466C1A-1BD3-4F5C-B1A1-1938DADDBE61}" srcOrd="2" destOrd="0" presId="urn:microsoft.com/office/officeart/2005/8/layout/hierarchy4"/>
    <dgm:cxn modelId="{760CAAD0-CE33-4ADB-8603-6A5A71321082}" type="presParOf" srcId="{F7466C1A-1BD3-4F5C-B1A1-1938DADDBE61}" destId="{6424D5D6-E90F-4601-805D-F2318A9FF2D0}" srcOrd="0" destOrd="0" presId="urn:microsoft.com/office/officeart/2005/8/layout/hierarchy4"/>
    <dgm:cxn modelId="{ABFA4B2E-E3C1-4ED5-9C93-34C3C6B3EEC6}" type="presParOf" srcId="{F7466C1A-1BD3-4F5C-B1A1-1938DADDBE61}" destId="{CEAC3FA9-DC81-4993-9B2F-AEBC11E5DA38}" srcOrd="1" destOrd="0" presId="urn:microsoft.com/office/officeart/2005/8/layout/hierarchy4"/>
    <dgm:cxn modelId="{88863739-670D-4D26-BA73-CB0D86653849}" type="presParOf" srcId="{BD09B73C-72AB-46B0-8B5F-600E0BA7F7A4}" destId="{191D589A-B1F4-4C1C-8F6D-36CA2EAFE59A}" srcOrd="3" destOrd="0" presId="urn:microsoft.com/office/officeart/2005/8/layout/hierarchy4"/>
    <dgm:cxn modelId="{1F510F76-1D29-4E77-A2F6-99897F298A8D}" type="presParOf" srcId="{BD09B73C-72AB-46B0-8B5F-600E0BA7F7A4}" destId="{53F292B2-C82F-4D62-9464-E0265AF121BF}" srcOrd="4" destOrd="0" presId="urn:microsoft.com/office/officeart/2005/8/layout/hierarchy4"/>
    <dgm:cxn modelId="{561CCBC0-B056-4B32-AF5E-71E7922B4F20}" type="presParOf" srcId="{53F292B2-C82F-4D62-9464-E0265AF121BF}" destId="{7AC598BB-C483-4357-B3F7-0A3632F3C496}" srcOrd="0" destOrd="0" presId="urn:microsoft.com/office/officeart/2005/8/layout/hierarchy4"/>
    <dgm:cxn modelId="{C82C80FA-FE30-4B7E-9CA9-B82845085CD8}" type="presParOf" srcId="{53F292B2-C82F-4D62-9464-E0265AF121BF}" destId="{24FF2BED-BB0E-472C-A9D4-4B3B91E7CEE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DED08D-EEDF-4DC9-A356-123B3621C86E}">
      <dsp:nvSpPr>
        <dsp:cNvPr id="0" name=""/>
        <dsp:cNvSpPr/>
      </dsp:nvSpPr>
      <dsp:spPr>
        <a:xfrm>
          <a:off x="2421" y="3791"/>
          <a:ext cx="6734098" cy="2331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latin typeface="Georgia" pitchFamily="18" charset="0"/>
            </a:rPr>
            <a:t>Как вы можете помочь своему ребенку:</a:t>
          </a:r>
          <a:endParaRPr lang="ru-RU" sz="4700" kern="1200" dirty="0">
            <a:latin typeface="Georgia" pitchFamily="18" charset="0"/>
          </a:endParaRPr>
        </a:p>
      </dsp:txBody>
      <dsp:txXfrm>
        <a:off x="2421" y="3791"/>
        <a:ext cx="6734098" cy="2331121"/>
      </dsp:txXfrm>
    </dsp:sp>
    <dsp:sp modelId="{173DB748-96D9-46F9-9A74-17DAC81933F4}">
      <dsp:nvSpPr>
        <dsp:cNvPr id="0" name=""/>
        <dsp:cNvSpPr/>
      </dsp:nvSpPr>
      <dsp:spPr>
        <a:xfrm>
          <a:off x="2421" y="2549768"/>
          <a:ext cx="2125662" cy="3375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eorgia" pitchFamily="18" charset="0"/>
            </a:rPr>
            <a:t>Общение</a:t>
          </a:r>
          <a:endParaRPr lang="ru-RU" sz="2800" kern="1200" dirty="0">
            <a:latin typeface="Georgia" pitchFamily="18" charset="0"/>
          </a:endParaRPr>
        </a:p>
      </dsp:txBody>
      <dsp:txXfrm>
        <a:off x="2421" y="2549768"/>
        <a:ext cx="2125662" cy="3375794"/>
      </dsp:txXfrm>
    </dsp:sp>
    <dsp:sp modelId="{6424D5D6-E90F-4601-805D-F2318A9FF2D0}">
      <dsp:nvSpPr>
        <dsp:cNvPr id="0" name=""/>
        <dsp:cNvSpPr/>
      </dsp:nvSpPr>
      <dsp:spPr>
        <a:xfrm>
          <a:off x="2306639" y="2549768"/>
          <a:ext cx="2125662" cy="3375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eorgia" pitchFamily="18" charset="0"/>
            </a:rPr>
            <a:t>Развитие артикуля-ционной моторики</a:t>
          </a:r>
          <a:endParaRPr lang="ru-RU" sz="2800" kern="1200" dirty="0">
            <a:latin typeface="Georgia" pitchFamily="18" charset="0"/>
          </a:endParaRPr>
        </a:p>
      </dsp:txBody>
      <dsp:txXfrm>
        <a:off x="2306639" y="2549768"/>
        <a:ext cx="2125662" cy="3375794"/>
      </dsp:txXfrm>
    </dsp:sp>
    <dsp:sp modelId="{7AC598BB-C483-4357-B3F7-0A3632F3C496}">
      <dsp:nvSpPr>
        <dsp:cNvPr id="0" name=""/>
        <dsp:cNvSpPr/>
      </dsp:nvSpPr>
      <dsp:spPr>
        <a:xfrm>
          <a:off x="4610857" y="2549768"/>
          <a:ext cx="2125662" cy="3375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eorgia" pitchFamily="18" charset="0"/>
            </a:rPr>
            <a:t>Развитие мелкой моторики</a:t>
          </a:r>
          <a:endParaRPr lang="ru-RU" sz="2800" kern="1200" dirty="0">
            <a:latin typeface="Georgia" pitchFamily="18" charset="0"/>
          </a:endParaRPr>
        </a:p>
      </dsp:txBody>
      <dsp:txXfrm>
        <a:off x="4610857" y="2549768"/>
        <a:ext cx="2125662" cy="3375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4118AC-0B23-4CFA-BAC6-802357530ED1}" type="datetimeFigureOut">
              <a:rPr lang="ru-RU"/>
              <a:pPr>
                <a:defRPr/>
              </a:pPr>
              <a:t>09.01.2016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52F7D1-0600-4EBB-B90F-6F3A2377C8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F9FEF5-2075-43F5-91EE-40A336E47AE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88A62-8F7D-436A-AEC3-184C6CD61B43}" type="datetimeFigureOut">
              <a:rPr lang="ru-RU"/>
              <a:pPr>
                <a:defRPr/>
              </a:pPr>
              <a:t>09.01.2016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2AF22-0319-41BF-9205-E27AEAE556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C57-2305-4A9E-A040-F073D24D0A12}" type="datetimeFigureOut">
              <a:rPr lang="ru-RU"/>
              <a:pPr>
                <a:defRPr/>
              </a:pPr>
              <a:t>09.01.2016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87154-ED62-43BD-AAA0-1565CDEB02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CC9BF-61ED-4935-AE55-7762A0A4C900}" type="datetimeFigureOut">
              <a:rPr lang="ru-RU"/>
              <a:pPr>
                <a:defRPr/>
              </a:pPr>
              <a:t>09.01.2016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27C8-7F95-48C4-977E-3098254B7F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327A9-761B-458A-A59A-D0D3AF86D9DD}" type="datetimeFigureOut">
              <a:rPr lang="ru-RU"/>
              <a:pPr>
                <a:defRPr/>
              </a:pPr>
              <a:t>09.01.2016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CDF41-1D0E-4EB7-B663-387D922BCE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8" descr="0_74d99_69ec8fea_XXL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412875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9" descr="0_74d99_69ec8fea_XXL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-38735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7" descr="0_74d99_69ec8fea_XXL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2131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6" descr="0_74d99_69ec8fea_XXL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105561-2672-461C-A42C-F2174B0B49BB}" type="datetimeFigureOut">
              <a:rPr lang="ru-RU"/>
              <a:pPr>
                <a:defRPr/>
              </a:pPr>
              <a:t>09.01.2016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652285-AA50-4DDC-9197-131EEAA41D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2" r:id="rId3"/>
    <p:sldLayoutId id="2147483801" r:id="rId4"/>
    <p:sldLayoutId id="2147483800" r:id="rId5"/>
    <p:sldLayoutId id="2147483799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ctrTitle"/>
          </p:nvPr>
        </p:nvSpPr>
        <p:spPr>
          <a:xfrm>
            <a:off x="1643063" y="214313"/>
            <a:ext cx="7272337" cy="1071562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МДОУ «Детский сад №1 «Теремок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 Гаврилов-Ям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941888"/>
            <a:ext cx="4186238" cy="12144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5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Составители:</a:t>
            </a:r>
          </a:p>
          <a:p>
            <a:pPr>
              <a:lnSpc>
                <a:spcPct val="80000"/>
              </a:lnSpc>
            </a:pPr>
            <a:r>
              <a:rPr lang="ru-RU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Дементьева Г.Н.</a:t>
            </a:r>
          </a:p>
          <a:p>
            <a:pPr>
              <a:lnSpc>
                <a:spcPct val="80000"/>
              </a:lnSpc>
            </a:pPr>
            <a:r>
              <a:rPr lang="ru-RU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Зиновьева А.Е.</a:t>
            </a:r>
          </a:p>
          <a:p>
            <a:pPr>
              <a:lnSpc>
                <a:spcPct val="80000"/>
              </a:lnSpc>
            </a:pPr>
            <a:r>
              <a:rPr lang="ru-RU" sz="15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Леванова</a:t>
            </a:r>
            <a:r>
              <a:rPr lang="ru-RU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 .Г.</a:t>
            </a:r>
          </a:p>
          <a:p>
            <a:pPr>
              <a:lnSpc>
                <a:spcPct val="80000"/>
              </a:lnSpc>
            </a:pPr>
            <a:r>
              <a:rPr lang="ru-RU" sz="15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Шапорева</a:t>
            </a:r>
            <a:r>
              <a:rPr lang="ru-RU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27167" y="625461"/>
            <a:ext cx="7215238" cy="329320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  <a:cs typeface="+mn-cs"/>
              </a:rPr>
              <a:t>«Развитие речи детей среднего возраста.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  <a:cs typeface="+mn-cs"/>
              </a:rPr>
              <a:t>Чем могут помочь своему ребенку родители?»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1643063" y="285750"/>
            <a:ext cx="7239000" cy="5902325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rgbClr val="FF0000"/>
                </a:solidFill>
              </a:rPr>
              <a:t>  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 с использованием различных предметов</a:t>
            </a:r>
            <a:endParaRPr lang="ru-RU" sz="11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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катать между ладошками и пальцами шарики разного размера, палочки, специальные массажные мячики, карандаши с гранями, круглую расческу для волос и т.д.)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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сделайте «Сухой бассейн», насыпьте в глубокую миску горох, спрячьте в нем мелкие игрушки и предложите ребенку их найти</a:t>
            </a:r>
          </a:p>
          <a:p>
            <a:pPr>
              <a:buFont typeface="Arial" charset="0"/>
              <a:buNone/>
            </a:pPr>
            <a:endParaRPr lang="ru-RU" sz="2400" smtClean="0"/>
          </a:p>
        </p:txBody>
      </p:sp>
      <p:pic>
        <p:nvPicPr>
          <p:cNvPr id="24578" name="Рисунок 3" descr="images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4143375"/>
            <a:ext cx="3429000" cy="22733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4579" name="Рисунок 4" descr="images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4143375"/>
            <a:ext cx="2592387" cy="222885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1571625" y="404813"/>
            <a:ext cx="7239000" cy="64531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solidFill>
                  <a:srgbClr val="FF0000"/>
                </a:solidFill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перекладывать из одной коробки в другую разные мелкие предметы, удерживая их двумя пальцами: большим и указательным, большим и средним, большим и безымянным и т.д. (бусины, пуговицы, перебирать разноцветную фасоль, горох и т.д.);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открывать и закрывать разные коробочки, спичечные коробки, откручивать и закручивать крышки на флаконах, на баночках из-под крема;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раскладывать счетные палочки, 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строить картинки из них;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лепить из пластилина;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2400" smtClean="0"/>
          </a:p>
        </p:txBody>
      </p:sp>
      <p:pic>
        <p:nvPicPr>
          <p:cNvPr id="6" name="Рисунок 5" descr="ПАРОХОД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86484" y="4364041"/>
            <a:ext cx="2592288" cy="16964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1571625" y="214313"/>
            <a:ext cx="7115175" cy="5000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</a:t>
            </a: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застегивать и расстегивать пуговицы, кнопки, молнии на одежде, шнурует ботинки, засучивает рукава;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завязывать и развязывать шнурки;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рисовать карандашами, гуашью, пальцами;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нанизывает на леску пуговицы или крупные бусы; 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навинчивает гайки на винтики;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разбирает крупу;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играет мозаикой;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складывает очень полезные игрушки – пазлы;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работа с ножницами.</a:t>
            </a:r>
          </a:p>
        </p:txBody>
      </p:sp>
      <p:sp>
        <p:nvSpPr>
          <p:cNvPr id="26626" name="Содержимое 2"/>
          <p:cNvSpPr txBox="1">
            <a:spLocks/>
          </p:cNvSpPr>
          <p:nvPr/>
        </p:nvSpPr>
        <p:spPr bwMode="auto">
          <a:xfrm>
            <a:off x="1714500" y="5143500"/>
            <a:ext cx="711517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2000" b="1">
                <a:solidFill>
                  <a:srgbClr val="FF0000"/>
                </a:solidFill>
                <a:latin typeface="Georgia" pitchFamily="18" charset="0"/>
              </a:rPr>
              <a:t>И не важно, сколько вам лет –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b="1">
                <a:solidFill>
                  <a:srgbClr val="FF0000"/>
                </a:solidFill>
                <a:latin typeface="Georgia" pitchFamily="18" charset="0"/>
              </a:rPr>
              <a:t>развивать руки необходимо в любом возрасте –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b="1">
                <a:solidFill>
                  <a:srgbClr val="FF0000"/>
                </a:solidFill>
                <a:latin typeface="Georgia" pitchFamily="18" charset="0"/>
              </a:rPr>
              <a:t> как малышам, так и взрослым людям!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idx="1"/>
          </p:nvPr>
        </p:nvSpPr>
        <p:spPr>
          <a:xfrm>
            <a:off x="1785938" y="214313"/>
            <a:ext cx="7143750" cy="5254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FF0000"/>
                </a:solidFill>
                <a:latin typeface="Georgia" pitchFamily="18" charset="0"/>
              </a:rPr>
              <a:t>Выполнение фигурок из пальцев </a:t>
            </a:r>
          </a:p>
          <a:p>
            <a:pPr algn="just">
              <a:buFont typeface="Arial" charset="0"/>
              <a:buNone/>
            </a:pPr>
            <a:endParaRPr lang="ru-RU" sz="2400" smtClean="0"/>
          </a:p>
        </p:txBody>
      </p:sp>
      <p:pic>
        <p:nvPicPr>
          <p:cNvPr id="28674" name="Рисунок 13" descr="упр. собачка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908050"/>
            <a:ext cx="2089150" cy="27813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28675" name="Рисунок 23" descr="ЗАЙЧИК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763588"/>
            <a:ext cx="1800225" cy="252095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  <p:pic>
        <p:nvPicPr>
          <p:cNvPr id="28676" name="Рисунок 24" descr="собака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313" y="1700213"/>
            <a:ext cx="1762125" cy="193516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28677" name="Рисунок 27" descr="упр. коза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3933825"/>
            <a:ext cx="2306638" cy="20605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8678" name="Рисунок 28" descr="ЛОШАДКА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463" y="4365625"/>
            <a:ext cx="2447925" cy="187166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28679" name="Рисунок 29" descr="заяц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3663" y="1052513"/>
            <a:ext cx="1944687" cy="1566862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  <p:pic>
        <p:nvPicPr>
          <p:cNvPr id="28680" name="Рисунок 30" descr="коза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00338" y="4437063"/>
            <a:ext cx="1800225" cy="22510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8681" name="Рисунок 31" descr="конь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9925" y="3068638"/>
            <a:ext cx="1819275" cy="211613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25" y="357188"/>
            <a:ext cx="6738938" cy="660400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3600" b="1" smtClean="0">
                <a:solidFill>
                  <a:srgbClr val="FF0066"/>
                </a:solidFill>
                <a:latin typeface="Georgia" pitchFamily="18" charset="0"/>
              </a:rPr>
              <a:t>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63" y="1571625"/>
            <a:ext cx="7239000" cy="5113338"/>
          </a:xfrm>
        </p:spPr>
        <p:txBody>
          <a:bodyPr>
            <a:normAutofit/>
          </a:bodyPr>
          <a:lstStyle/>
          <a:p>
            <a:pPr marL="720725" indent="-720725">
              <a:spcBef>
                <a:spcPct val="0"/>
              </a:spcBef>
              <a:buFont typeface="Wingdings" pitchFamily="2" charset="2"/>
              <a:buChar char="v"/>
            </a:pPr>
            <a:r>
              <a:rPr lang="ru-RU" sz="2400" b="1" smtClean="0">
                <a:latin typeface="Georgia" pitchFamily="18" charset="0"/>
                <a:cs typeface="Times New Roman" pitchFamily="18" charset="0"/>
              </a:rPr>
              <a:t>Пальчиковую гимнастику необходимо выполнять регулярно, по несколько минут в день и тогда она будет эффективной</a:t>
            </a:r>
          </a:p>
          <a:p>
            <a:pPr marL="720725" indent="-720725">
              <a:spcBef>
                <a:spcPct val="0"/>
              </a:spcBef>
              <a:buFont typeface="Arial" charset="0"/>
              <a:buNone/>
            </a:pPr>
            <a:endParaRPr lang="ru-RU" sz="2400" b="1" smtClean="0">
              <a:latin typeface="Georgia" pitchFamily="18" charset="0"/>
              <a:cs typeface="Times New Roman" pitchFamily="18" charset="0"/>
            </a:endParaRPr>
          </a:p>
          <a:p>
            <a:pPr marL="720725" indent="-720725">
              <a:spcBef>
                <a:spcPct val="0"/>
              </a:spcBef>
              <a:buFont typeface="Arial" charset="0"/>
              <a:buNone/>
            </a:pPr>
            <a:endParaRPr lang="ru-RU" sz="3400" b="1" smtClean="0">
              <a:latin typeface="Georgia" pitchFamily="18" charset="0"/>
              <a:cs typeface="Times New Roman" pitchFamily="18" charset="0"/>
            </a:endParaRPr>
          </a:p>
          <a:p>
            <a:pPr marL="720725" indent="-720725">
              <a:spcBef>
                <a:spcPct val="0"/>
              </a:spcBef>
              <a:buFont typeface="Wingdings" pitchFamily="2" charset="2"/>
              <a:buChar char="v"/>
            </a:pPr>
            <a:r>
              <a:rPr lang="ru-RU" sz="2400" b="1" smtClean="0">
                <a:latin typeface="Georgia" pitchFamily="18" charset="0"/>
                <a:cs typeface="Times New Roman" pitchFamily="18" charset="0"/>
              </a:rPr>
              <a:t>Игры и упражнения с пальчикам не только стимулируют речевое развитие, но и развивают память, внимание, воображение, готовят  руку ребёнка к овладению письмом </a:t>
            </a:r>
          </a:p>
          <a:p>
            <a:pPr marL="720725" indent="-720725" algn="ctr"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> </a:t>
            </a:r>
          </a:p>
          <a:p>
            <a:pPr marL="720725" indent="-720725">
              <a:lnSpc>
                <a:spcPct val="80000"/>
              </a:lnSpc>
              <a:buFont typeface="Arial" charset="0"/>
              <a:buNone/>
            </a:pPr>
            <a:endParaRPr 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1"/>
          </p:nvPr>
        </p:nvSpPr>
        <p:spPr>
          <a:xfrm>
            <a:off x="1714500" y="357188"/>
            <a:ext cx="6972300" cy="5768975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857356" y="357166"/>
          <a:ext cx="673894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785794"/>
            <a:ext cx="6858048" cy="5214950"/>
          </a:xfrm>
          <a:prstGeom prst="rect">
            <a:avLst/>
          </a:prstGeom>
          <a:noFill/>
        </p:spPr>
        <p:txBody>
          <a:bodyPr>
            <a:prstTxWarp prst="textInflate">
              <a:avLst/>
            </a:prstTxWarp>
            <a:spAutoFit/>
            <a:scene3d>
              <a:camera prst="isometricRightUp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Желаем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успехов</a:t>
            </a:r>
          </a:p>
        </p:txBody>
      </p:sp>
      <p:pic>
        <p:nvPicPr>
          <p:cNvPr id="33794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571500"/>
            <a:ext cx="1198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1000125"/>
            <a:ext cx="1198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357813"/>
            <a:ext cx="1198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4572000"/>
            <a:ext cx="1198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3" y="0"/>
            <a:ext cx="1198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643063" y="0"/>
          <a:ext cx="7239000" cy="670752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14491"/>
                <a:gridCol w="2571768"/>
                <a:gridCol w="2952741"/>
              </a:tblGrid>
              <a:tr h="41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4 года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– 5 лет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825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Активная речь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Владеет словарем примерно 1500 слов, который содержит все части речи.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Обладает словарным запасом около 3000 слов, который содержит все части речи.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Начинает употреблять сложные предложения.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Пользуется всеми типами предложений, в том числе и сложными.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35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Говорит предложениями из 4-5 слов.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Пользуется предложениями из 5-6 слов.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 употребляет глаголы в прошедшем времени.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Пользуется прошедшим, настоящим и будущим временем.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33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неверно произносят или совсем не произносят шипящие (Ш, Ж, Ч, Щ) сонорные (Р, РЬ, Л, ЛЬ) звуки, а некоторые пропускают.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Звукопроизношение полностью соответствует норме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Находит место звука в слове по трем позициям (начало, середина, конец)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Составляет рассказы при помощи взрослого.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Может составить рассказ по картинке или серии картинок. Умеет пересказать.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Начало формирования внутренней (планирующей) речи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615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Задает много вопросов, использует слова «Кто?» и «Почему?»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Использует выражения типа: «я думаю, что....»,  «я надеюсь, что....»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Знает свой адрес.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 право-лево у себя, но не у других.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Знает простые антонимы (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большой</a:t>
                      </a:r>
                      <a:r>
                        <a:rPr lang="ru-RU" sz="1200" b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маленький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твердый - мягкий)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Считает до 10.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Знает назначение предметов и может сказать, из чего они сделаны.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Заголовок 3"/>
          <p:cNvSpPr>
            <a:spLocks noGrp="1"/>
          </p:cNvSpPr>
          <p:nvPr>
            <p:ph type="ctrTitle"/>
          </p:nvPr>
        </p:nvSpPr>
        <p:spPr>
          <a:xfrm>
            <a:off x="1785938" y="428625"/>
            <a:ext cx="7129462" cy="1470025"/>
          </a:xfrm>
        </p:spPr>
        <p:txBody>
          <a:bodyPr/>
          <a:lstStyle/>
          <a:p>
            <a:r>
              <a:rPr lang="ru-RU" sz="4000" smtClean="0">
                <a:solidFill>
                  <a:srgbClr val="002060"/>
                </a:solidFill>
                <a:latin typeface="Georgia" pitchFamily="18" charset="0"/>
              </a:rPr>
              <a:t>Плохо развитая речь – это…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1857375"/>
            <a:ext cx="7215188" cy="4572000"/>
          </a:xfrm>
        </p:spPr>
        <p:txBody>
          <a:bodyPr rtlCol="0">
            <a:normAutofit fontScale="92500" lnSpcReduction="20000"/>
          </a:bodyPr>
          <a:lstStyle/>
          <a:p>
            <a:pPr marL="534988" indent="-3524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только плохое произношение звуков ребенком, </a:t>
            </a:r>
          </a:p>
          <a:p>
            <a:pPr marL="534988" indent="-3524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и то, как он строит предложение, </a:t>
            </a:r>
          </a:p>
          <a:p>
            <a:pPr marL="534988" indent="-3524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ли последовательно выразить свои мысли, </a:t>
            </a:r>
          </a:p>
          <a:p>
            <a:pPr marL="534988" indent="-3524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какими словами он пользуется при общении, </a:t>
            </a:r>
          </a:p>
          <a:p>
            <a:pPr marL="534988" indent="-3524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задает ли вопросы, </a:t>
            </a:r>
          </a:p>
          <a:p>
            <a:pPr marL="534988" indent="-35242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отвечает на вопросы взрослого и т.д.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857232"/>
            <a:ext cx="6900882" cy="172560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Любое нарушение </a:t>
            </a:r>
            <a:r>
              <a:rPr lang="ru-RU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легче предотвратить, чем исправить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928794" y="3643314"/>
            <a:ext cx="6900882" cy="2357454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Georgia" pitchFamily="18" charset="0"/>
              </a:rPr>
              <a:t>Чем могут помочь своему ребенку родители?</a:t>
            </a:r>
            <a:endParaRPr lang="ru-RU" sz="4400" b="1" i="1" dirty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6900882" cy="1142984"/>
          </a:xfrm>
        </p:spPr>
        <p:txBody>
          <a:bodyPr rtlCol="0">
            <a:prstTxWarp prst="textChevron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Речевая среда дома: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1600200"/>
            <a:ext cx="7572375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общайтесь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ребенком, разговаривайте обо всем что видите, о том, чем вы заняты в данный момент, о том, чем ребенок занят, не думайте, что он глупее вас;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читайте книжки и по картинкам пересказывайте содержание прочитанного;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смотрите мультфильм, опять же обсуждайте содержание, поведение героев.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6829444" cy="2071702"/>
          </a:xfrm>
        </p:spPr>
        <p:txBody>
          <a:bodyPr rtlCol="0">
            <a:prstTxWarp prst="textDeflat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Развитие артикуляционного аппарата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571625" y="2786063"/>
            <a:ext cx="7115175" cy="33401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Развитие мышц языка, губ, щек, челюстного аппарата с помощью специальных упражнений, игр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786610" cy="1000108"/>
          </a:xfrm>
        </p:spPr>
        <p:txBody>
          <a:bodyPr rtlCol="0">
            <a:prstTxWarp prst="textCanUp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Развитие мелкой моторики</a:t>
            </a:r>
          </a:p>
        </p:txBody>
      </p:sp>
      <p:sp>
        <p:nvSpPr>
          <p:cNvPr id="15363" name="Подзаголовок 2"/>
          <p:cNvSpPr>
            <a:spLocks noGrp="1"/>
          </p:cNvSpPr>
          <p:nvPr>
            <p:ph sz="half" idx="1"/>
          </p:nvPr>
        </p:nvSpPr>
        <p:spPr>
          <a:xfrm>
            <a:off x="1619250" y="1268413"/>
            <a:ext cx="7239000" cy="5378450"/>
          </a:xfrm>
        </p:spPr>
        <p:txBody>
          <a:bodyPr/>
          <a:lstStyle/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Char char="-"/>
            </a:pPr>
            <a:r>
              <a:rPr lang="ru-RU" sz="2400" b="1" smtClean="0">
                <a:latin typeface="Times New Roman" pitchFamily="18" charset="0"/>
              </a:rPr>
              <a:t>«Колечко» - соединить указательный и большой пальцы на одной руке;</a:t>
            </a: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Char char="-"/>
            </a:pPr>
            <a:r>
              <a:rPr lang="ru-RU" sz="2400" b="1" smtClean="0">
                <a:latin typeface="Times New Roman" pitchFamily="18" charset="0"/>
              </a:rPr>
              <a:t>«Гусь» - указательный, средний, безымянный пальцы и мизинец соединить с большим пальцем, изображая голову гуся;</a:t>
            </a: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Char char="-"/>
            </a:pPr>
            <a:r>
              <a:rPr lang="ru-RU" sz="2400" b="1" smtClean="0">
                <a:latin typeface="Times New Roman" pitchFamily="18" charset="0"/>
              </a:rPr>
              <a:t>«Кошечка»  - две ладони одновременно сжать в кулачки и поставить на стол, затем одновременно выпрямить пальцы и прижать ладони к столу;</a:t>
            </a: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Char char="-"/>
            </a:pPr>
            <a:r>
              <a:rPr lang="ru-RU" sz="2400" b="1" smtClean="0">
                <a:latin typeface="Times New Roman" pitchFamily="18" charset="0"/>
              </a:rPr>
              <a:t>«Зайчик» - указательный и </a:t>
            </a: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средний пальцы вытянуть </a:t>
            </a: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вверх, мизинец и безымянный</a:t>
            </a: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 прижать к ладони </a:t>
            </a:r>
          </a:p>
          <a:p>
            <a:pPr marL="0" indent="360363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большим пальцем.</a:t>
            </a:r>
          </a:p>
          <a:p>
            <a:pPr marL="0" indent="360363">
              <a:lnSpc>
                <a:spcPct val="80000"/>
              </a:lnSpc>
              <a:buFont typeface="Arial" charset="0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0" indent="360363"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pqscan0019 - копия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652219" y="4419434"/>
            <a:ext cx="2026749" cy="217367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3"/>
          <p:cNvSpPr>
            <a:spLocks noGrp="1"/>
          </p:cNvSpPr>
          <p:nvPr>
            <p:ph type="title"/>
          </p:nvPr>
        </p:nvSpPr>
        <p:spPr>
          <a:xfrm>
            <a:off x="1714500" y="571500"/>
            <a:ext cx="7242175" cy="588963"/>
          </a:xfrm>
        </p:spPr>
        <p:txBody>
          <a:bodyPr/>
          <a:lstStyle/>
          <a:p>
            <a:r>
              <a:rPr lang="ru-RU" sz="4800" b="1" smtClean="0">
                <a:solidFill>
                  <a:srgbClr val="FF0066"/>
                </a:solidFill>
                <a:latin typeface="Georgia" pitchFamily="18" charset="0"/>
              </a:rPr>
              <a:t>Результаты теста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14500" y="1714500"/>
            <a:ext cx="3313113" cy="4525963"/>
          </a:xfrm>
          <a:ln>
            <a:solidFill>
              <a:srgbClr val="C00000"/>
            </a:solidFill>
          </a:ln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Говорящие дети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  <a:sym typeface="Wingdings"/>
              </a:rPr>
              <a:t>   </a:t>
            </a:r>
            <a:r>
              <a:rPr lang="ru-RU" sz="2400" dirty="0" smtClean="0">
                <a:latin typeface="Comic Sans MS" pitchFamily="66" charset="0"/>
              </a:rPr>
              <a:t>удаются все или почти все упражнения;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Comic Sans MS" pitchFamily="66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sym typeface="Wingdings"/>
              </a:rPr>
              <a:t> 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изолированные движения пальцев рук не вызывают   затруднений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86375" y="1714500"/>
            <a:ext cx="3521075" cy="4525963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600" smtClean="0">
                <a:solidFill>
                  <a:srgbClr val="948A54"/>
                </a:solidFill>
                <a:latin typeface="Arial" charset="0"/>
              </a:rPr>
              <a:t>П</a:t>
            </a:r>
            <a:r>
              <a:rPr lang="ru-RU" sz="2600" smtClean="0">
                <a:solidFill>
                  <a:srgbClr val="948A54"/>
                </a:solidFill>
              </a:rPr>
              <a:t>лохо говорящие дети:</a:t>
            </a:r>
          </a:p>
          <a:p>
            <a:pPr>
              <a:buFont typeface="Arial" charset="0"/>
              <a:buNone/>
            </a:pPr>
            <a:r>
              <a:rPr lang="ru-RU" sz="4100" smtClean="0">
                <a:solidFill>
                  <a:srgbClr val="FF0000"/>
                </a:solidFill>
                <a:sym typeface="Wingdings" pitchFamily="2" charset="2"/>
              </a:rPr>
              <a:t></a:t>
            </a:r>
            <a:r>
              <a:rPr lang="ru-RU" sz="2600" smtClean="0"/>
              <a:t>пальцы напряжены, сгибаются и разгибаются только вместе или пальцы вялые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38" y="428625"/>
            <a:ext cx="7072312" cy="5911850"/>
          </a:xfrm>
        </p:spPr>
        <p:txBody>
          <a:bodyPr>
            <a:normAutofit/>
          </a:bodyPr>
          <a:lstStyle/>
          <a:p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Массаж кистей рук и пальцев</a:t>
            </a:r>
          </a:p>
          <a:p>
            <a:pPr>
              <a:buFont typeface="Arial" charset="0"/>
              <a:buNone/>
            </a:pPr>
            <a:r>
              <a:rPr lang="ru-RU" smtClean="0"/>
              <a:t>-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поглаживать и растирать ладони вверх-вниз;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разминать и растирать каждый палец вдоль, затем – поперек;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растирать пальчики спиралевидными движениями</a:t>
            </a:r>
          </a:p>
          <a:p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Пассивное выполнение упражнений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(взрослый сгибает и разгибает пальцы ребенка, совершает ими энергичные движения):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сжимать пальцы в кулачок и                       разгибать;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сгибать  и разгибать каждый                              пальчик по отдельности</a:t>
            </a:r>
          </a:p>
          <a:p>
            <a:pPr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23554" name="Рисунок 4" descr="images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4286250"/>
            <a:ext cx="2822575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-0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shablon-009</Template>
  <TotalTime>816</TotalTime>
  <Words>875</Words>
  <Application>Microsoft Office PowerPoint</Application>
  <PresentationFormat>Экран (4:3)</PresentationFormat>
  <Paragraphs>111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shablon-009</vt:lpstr>
      <vt:lpstr>МДОУ «Детский сад №1 «Теремок» г. Гаврилов-Ям</vt:lpstr>
      <vt:lpstr>Слайд 2</vt:lpstr>
      <vt:lpstr>Плохо развитая речь – это…</vt:lpstr>
      <vt:lpstr>Любое нарушение легче предотвратить, чем исправить</vt:lpstr>
      <vt:lpstr>Речевая среда дома:</vt:lpstr>
      <vt:lpstr>Развитие артикуляционного аппарата</vt:lpstr>
      <vt:lpstr>Развитие мелкой моторики</vt:lpstr>
      <vt:lpstr>Результаты теста</vt:lpstr>
      <vt:lpstr>Слайд 9</vt:lpstr>
      <vt:lpstr>Слайд 10</vt:lpstr>
      <vt:lpstr>Слайд 11</vt:lpstr>
      <vt:lpstr>Слайд 12</vt:lpstr>
      <vt:lpstr>Слайд 13</vt:lpstr>
      <vt:lpstr> Рекомендации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на кончиках пальцев</dc:title>
  <dc:creator>Екатерина</dc:creator>
  <cp:lastModifiedBy>админ</cp:lastModifiedBy>
  <cp:revision>104</cp:revision>
  <dcterms:created xsi:type="dcterms:W3CDTF">2012-04-11T16:35:55Z</dcterms:created>
  <dcterms:modified xsi:type="dcterms:W3CDTF">2016-01-09T19:09:47Z</dcterms:modified>
</cp:coreProperties>
</file>