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310" r:id="rId5"/>
    <p:sldId id="296" r:id="rId6"/>
    <p:sldId id="297" r:id="rId7"/>
    <p:sldId id="309" r:id="rId8"/>
    <p:sldId id="262" r:id="rId9"/>
    <p:sldId id="273" r:id="rId10"/>
    <p:sldId id="274" r:id="rId11"/>
    <p:sldId id="275" r:id="rId12"/>
    <p:sldId id="276" r:id="rId13"/>
    <p:sldId id="298" r:id="rId14"/>
    <p:sldId id="299" r:id="rId15"/>
    <p:sldId id="278" r:id="rId16"/>
    <p:sldId id="282" r:id="rId17"/>
    <p:sldId id="312" r:id="rId18"/>
    <p:sldId id="300" r:id="rId19"/>
    <p:sldId id="301" r:id="rId20"/>
    <p:sldId id="302" r:id="rId21"/>
    <p:sldId id="303" r:id="rId22"/>
    <p:sldId id="305" r:id="rId23"/>
    <p:sldId id="304" r:id="rId24"/>
    <p:sldId id="306" r:id="rId25"/>
    <p:sldId id="307" r:id="rId26"/>
    <p:sldId id="263" r:id="rId27"/>
    <p:sldId id="287" r:id="rId28"/>
    <p:sldId id="308" r:id="rId29"/>
    <p:sldId id="294" r:id="rId30"/>
    <p:sldId id="311" r:id="rId31"/>
    <p:sldId id="313" r:id="rId32"/>
    <p:sldId id="29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7" autoAdjust="0"/>
    <p:restoredTop sz="94660"/>
  </p:normalViewPr>
  <p:slideViewPr>
    <p:cSldViewPr>
      <p:cViewPr varScale="1">
        <p:scale>
          <a:sx n="67" d="100"/>
          <a:sy n="67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6B5BB-EF57-467C-BABD-1405CB915E7B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9AFF7-6E8B-42F9-99B3-5C15F8087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C865-10B5-4B31-AA42-DD444E023DFE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BD03-A29C-47D5-B1E8-F24EA6B1A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EAC7-3898-4B61-96D6-5BAE040108EF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C3F98-75C3-4FDA-B69B-8F464AB88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EAED-4AA3-46A8-BC7E-CEB18C91E56E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ECCA-C2AC-4D1C-BA49-E2289D068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BA304-30E3-405B-8358-5C10EA333A62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7B47-C330-4D6F-9927-320BB6B34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18B2E-35F7-43A3-B410-CAEC08C47E20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D2D8A-3623-4DD4-9100-B6312E7C3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52BFC-EFCE-4871-9B60-EAA927C51241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BF1F-F1B4-4F4F-A515-036DB7D90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4DEF-E728-4497-8BB6-B58E7B05AB39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F6B52-E249-46B2-8AEC-804C15EBC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2BCF7-91B3-4E86-BB58-66E3105876A3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60DB-952B-4F5E-9096-D6D1A23A5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79158-0611-426E-895A-9B13D8E2B91F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6521A-578E-4D48-89C2-B6B128B40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9CD6A-163A-4B9A-862C-D71557C9183F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A18E-557B-4BC0-B090-D88DD0940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440121-88FE-4905-AA26-903D899705F8}" type="datetimeFigureOut">
              <a:rPr lang="ru-RU"/>
              <a:pPr>
                <a:defRPr/>
              </a:pPr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C3B25B-79F0-4324-A6DF-30D9ACE2D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ый треугольник 10"/>
          <p:cNvSpPr/>
          <p:nvPr userDrawn="1"/>
        </p:nvSpPr>
        <p:spPr>
          <a:xfrm flipV="1">
            <a:off x="0" y="0"/>
            <a:ext cx="9144000" cy="107156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ый треугольник 11"/>
          <p:cNvSpPr/>
          <p:nvPr userDrawn="1"/>
        </p:nvSpPr>
        <p:spPr>
          <a:xfrm flipV="1">
            <a:off x="0" y="0"/>
            <a:ext cx="1214438" cy="6858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олилиния 14"/>
          <p:cNvSpPr/>
          <p:nvPr userDrawn="1"/>
        </p:nvSpPr>
        <p:spPr>
          <a:xfrm>
            <a:off x="0" y="0"/>
            <a:ext cx="1214438" cy="1071563"/>
          </a:xfrm>
          <a:custGeom>
            <a:avLst/>
            <a:gdLst>
              <a:gd name="connsiteX0" fmla="*/ 0 w 1071538"/>
              <a:gd name="connsiteY0" fmla="*/ 0 h 928670"/>
              <a:gd name="connsiteX1" fmla="*/ 1071538 w 1071538"/>
              <a:gd name="connsiteY1" fmla="*/ 0 h 928670"/>
              <a:gd name="connsiteX2" fmla="*/ 1071538 w 1071538"/>
              <a:gd name="connsiteY2" fmla="*/ 928670 h 928670"/>
              <a:gd name="connsiteX3" fmla="*/ 0 w 1071538"/>
              <a:gd name="connsiteY3" fmla="*/ 928670 h 928670"/>
              <a:gd name="connsiteX4" fmla="*/ 0 w 1071538"/>
              <a:gd name="connsiteY4" fmla="*/ 0 h 928670"/>
              <a:gd name="connsiteX0" fmla="*/ 0 w 1214414"/>
              <a:gd name="connsiteY0" fmla="*/ 0 h 928670"/>
              <a:gd name="connsiteX1" fmla="*/ 1214414 w 1214414"/>
              <a:gd name="connsiteY1" fmla="*/ 0 h 928670"/>
              <a:gd name="connsiteX2" fmla="*/ 1071538 w 1214414"/>
              <a:gd name="connsiteY2" fmla="*/ 928670 h 928670"/>
              <a:gd name="connsiteX3" fmla="*/ 0 w 1214414"/>
              <a:gd name="connsiteY3" fmla="*/ 928670 h 928670"/>
              <a:gd name="connsiteX4" fmla="*/ 0 w 1214414"/>
              <a:gd name="connsiteY4" fmla="*/ 0 h 928670"/>
              <a:gd name="connsiteX0" fmla="*/ 0 w 1214414"/>
              <a:gd name="connsiteY0" fmla="*/ 0 h 1071546"/>
              <a:gd name="connsiteX1" fmla="*/ 1214414 w 1214414"/>
              <a:gd name="connsiteY1" fmla="*/ 0 h 1071546"/>
              <a:gd name="connsiteX2" fmla="*/ 1071538 w 1214414"/>
              <a:gd name="connsiteY2" fmla="*/ 928670 h 1071546"/>
              <a:gd name="connsiteX3" fmla="*/ 0 w 1214414"/>
              <a:gd name="connsiteY3" fmla="*/ 1071546 h 1071546"/>
              <a:gd name="connsiteX4" fmla="*/ 0 w 1214414"/>
              <a:gd name="connsiteY4" fmla="*/ 0 h 107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414" h="1071546">
                <a:moveTo>
                  <a:pt x="0" y="0"/>
                </a:moveTo>
                <a:lnTo>
                  <a:pt x="1214414" y="0"/>
                </a:lnTo>
                <a:lnTo>
                  <a:pt x="1071538" y="928670"/>
                </a:lnTo>
                <a:lnTo>
                  <a:pt x="0" y="10715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1" name="Rectangle 1"/>
          <p:cNvSpPr>
            <a:spLocks noChangeArrowheads="1"/>
          </p:cNvSpPr>
          <p:nvPr userDrawn="1"/>
        </p:nvSpPr>
        <p:spPr bwMode="auto">
          <a:xfrm>
            <a:off x="0" y="6673850"/>
            <a:ext cx="1095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lang="ru-RU" sz="6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3" name="Группа 12"/>
          <p:cNvGrpSpPr>
            <a:grpSpLocks/>
          </p:cNvGrpSpPr>
          <p:nvPr userDrawn="1"/>
        </p:nvGrpSpPr>
        <p:grpSpPr bwMode="auto">
          <a:xfrm>
            <a:off x="214313" y="214313"/>
            <a:ext cx="571500" cy="571500"/>
            <a:chOff x="571472" y="3929066"/>
            <a:chExt cx="785818" cy="785818"/>
          </a:xfrm>
        </p:grpSpPr>
        <p:sp>
          <p:nvSpPr>
            <p:cNvPr id="14" name="Овал 13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755650" y="1484313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4000" b="1" smtClean="0">
                <a:solidFill>
                  <a:srgbClr val="FF33CC"/>
                </a:solidFill>
              </a:rPr>
              <a:t>Основная общеобразовательная программа </a:t>
            </a:r>
            <a:br>
              <a:rPr lang="ru-RU" sz="4000" b="1" smtClean="0">
                <a:solidFill>
                  <a:srgbClr val="FF33CC"/>
                </a:solidFill>
              </a:rPr>
            </a:br>
            <a:r>
              <a:rPr lang="ru-RU" sz="4000" b="1" smtClean="0">
                <a:solidFill>
                  <a:srgbClr val="FF33CC"/>
                </a:solidFill>
              </a:rPr>
              <a:t>МДОУ «Детский сад № 1 «Теремок»</a:t>
            </a:r>
            <a:endParaRPr lang="ru-RU" sz="4000" smtClean="0">
              <a:solidFill>
                <a:srgbClr val="FF33CC"/>
              </a:solidFill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24075" y="3952875"/>
            <a:ext cx="4749800" cy="1079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r">
              <a:buFont typeface="Arial" charset="0"/>
              <a:buNone/>
            </a:pPr>
            <a:r>
              <a:rPr lang="ru-RU" sz="2800" smtClean="0">
                <a:solidFill>
                  <a:srgbClr val="000066"/>
                </a:solidFill>
              </a:rPr>
              <a:t>Презентация для родителей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419475" y="6021388"/>
            <a:ext cx="29527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</a:rPr>
              <a:t>г. Гаврилов Ям 2015</a:t>
            </a:r>
          </a:p>
          <a:p>
            <a:pPr>
              <a:spcBef>
                <a:spcPct val="50000"/>
              </a:spcBef>
            </a:pPr>
            <a:endParaRPr lang="ru-RU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424862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FF33CC"/>
                </a:solidFill>
                <a:latin typeface="Arial" charset="0"/>
              </a:rPr>
              <a:t>                     </a:t>
            </a:r>
            <a:r>
              <a:rPr lang="ru-RU" b="1" smtClean="0">
                <a:solidFill>
                  <a:srgbClr val="FF33CC"/>
                </a:solidFill>
              </a:rPr>
              <a:t>Задачи программы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q"/>
            </a:pPr>
            <a:r>
              <a:rPr lang="ru-RU" sz="2800" smtClean="0"/>
              <a:t>формировать общую культуру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формировать предпосылки учебной деятельности; 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/>
              <a:t>способствовать развитию познавательной активности, любознательности, стремления к самостоятельному познанию и размышлению, развитию умственных способностей и речи;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424862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000" b="1" smtClean="0">
                <a:solidFill>
                  <a:srgbClr val="FF33CC"/>
                </a:solidFill>
                <a:latin typeface="Arial" charset="0"/>
              </a:rPr>
              <a:t>                       </a:t>
            </a:r>
            <a:r>
              <a:rPr lang="ru-RU" b="1" smtClean="0">
                <a:solidFill>
                  <a:srgbClr val="FF33CC"/>
                </a:solidFill>
              </a:rPr>
              <a:t>Задачи программы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557338"/>
            <a:ext cx="8229600" cy="4568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q"/>
            </a:pPr>
            <a:r>
              <a:rPr lang="ru-RU" smtClean="0"/>
              <a:t>развивать у детей на основе разнообразного образовательного содержания эмоциональной отзывчивости, способности к сопереживанию, готовности к проявлению гуманного отношения; 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побуждать творческую активность детей, стимулированием воображения, желания включаться в творческую деятельность;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507412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FF33CC"/>
                </a:solidFill>
                <a:latin typeface="Arial" charset="0"/>
              </a:rPr>
              <a:t>                      </a:t>
            </a:r>
            <a:r>
              <a:rPr lang="ru-RU" b="1" smtClean="0">
                <a:solidFill>
                  <a:srgbClr val="FF33CC"/>
                </a:solidFill>
              </a:rPr>
              <a:t>Задачи программы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96975"/>
            <a:ext cx="757078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q"/>
            </a:pPr>
            <a:r>
              <a:rPr lang="ru-RU" smtClean="0"/>
              <a:t>обеспечить психолого-педагогическую поддержку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</p:txBody>
      </p:sp>
      <p:pic>
        <p:nvPicPr>
          <p:cNvPr id="24579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3789363"/>
            <a:ext cx="38163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3"/>
          <p:cNvSpPr>
            <a:spLocks noGrp="1"/>
          </p:cNvSpPr>
          <p:nvPr>
            <p:ph type="title"/>
          </p:nvPr>
        </p:nvSpPr>
        <p:spPr bwMode="auto">
          <a:xfrm>
            <a:off x="684213" y="1268413"/>
            <a:ext cx="8229600" cy="28717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ru-RU" sz="4000" smtClean="0">
                <a:solidFill>
                  <a:srgbClr val="FF33CC"/>
                </a:solidFill>
              </a:rPr>
              <a:t>Основные направления развития и образования детей: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Социально-коммуникативное</a:t>
            </a:r>
            <a:br>
              <a:rPr lang="ru-RU" sz="4000" smtClean="0"/>
            </a:br>
            <a:r>
              <a:rPr lang="ru-RU" sz="4000" smtClean="0"/>
              <a:t>Познавательное</a:t>
            </a:r>
            <a:br>
              <a:rPr lang="ru-RU" sz="4000" smtClean="0"/>
            </a:br>
            <a:r>
              <a:rPr lang="ru-RU" sz="4000" smtClean="0"/>
              <a:t>Речевое</a:t>
            </a:r>
            <a:br>
              <a:rPr lang="ru-RU" sz="4000" smtClean="0"/>
            </a:br>
            <a:r>
              <a:rPr lang="ru-RU" sz="4000" smtClean="0"/>
              <a:t>Художественно-эстетическое</a:t>
            </a:r>
            <a:br>
              <a:rPr lang="ru-RU" sz="4000" smtClean="0"/>
            </a:br>
            <a:r>
              <a:rPr lang="ru-RU" sz="4000" smtClean="0"/>
              <a:t>Физическое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 bwMode="auto">
          <a:xfrm>
            <a:off x="708025" y="1484313"/>
            <a:ext cx="843597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FF33CC"/>
                </a:solidFill>
                <a:latin typeface="Arial" charset="0"/>
              </a:rPr>
              <a:t>Содержание образовательных областей реализуется через различные виды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4652963"/>
            <a:ext cx="8229600" cy="1473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000" y="5084763"/>
            <a:ext cx="2159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20713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4000" b="1" smtClean="0">
                <a:solidFill>
                  <a:srgbClr val="FF33CC"/>
                </a:solidFill>
                <a:latin typeface="Arial" charset="0"/>
              </a:rPr>
              <a:t>Виды деятельности в раннем возрасте (1-3 года)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060575"/>
            <a:ext cx="8229600" cy="4537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smtClean="0"/>
              <a:t>предметная деятельность и игры с составными и динамическими игрушками;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smtClean="0"/>
              <a:t>экспериментирование с материалами и веществами (песок, вода, тесто и пр.);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smtClean="0"/>
              <a:t>общение с взрослым и совместные игры со сверстниками под руководством взрослого;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smtClean="0"/>
              <a:t>самообслуживание и действия с бытовыми предметами-орудиями (ложка, совок, лопатка и пр.);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smtClean="0"/>
              <a:t>восприятие смысла музыки, сказок, стихов, рассматривание картинок;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smtClean="0"/>
              <a:t>двигательная активность.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492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4000" b="1" smtClean="0">
                <a:solidFill>
                  <a:srgbClr val="FF33CC"/>
                </a:solidFill>
              </a:rPr>
              <a:t>Виды деятельности в дошкольном возрасте (3-8 лет)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9161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q"/>
            </a:pPr>
            <a:r>
              <a:rPr lang="ru-RU" sz="2800" smtClean="0"/>
              <a:t>игровая, включая сюжетно-ролевую игру, игру с правилами и другие виды игры;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/>
              <a:t>коммуникативная (общение и взаимодействие со взрослыми и сверстниками); 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/>
              <a:t>познавательно-исследовательская (исследования объектов окружающего мира и экспериментирования с ними);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/>
              <a:t>восприятие художественной литературы и фольклора;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492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4000" b="1" smtClean="0">
                <a:solidFill>
                  <a:srgbClr val="FF33CC"/>
                </a:solidFill>
              </a:rPr>
              <a:t>Виды деятельности в дошкольном возрасте (3-8 лет)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989138"/>
            <a:ext cx="8229600" cy="4281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q"/>
            </a:pPr>
            <a:r>
              <a:rPr lang="ru-RU" sz="2800" smtClean="0"/>
              <a:t>самообслуживание и элементарный бытовой труд (в помещении и на улице);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/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/>
              <a:t>изобразительная (рисование, лепка, аппликация);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/>
              <a:t>двигательная (овладение основными движениями) форма активности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 bwMode="auto">
          <a:xfrm>
            <a:off x="539750" y="549275"/>
            <a:ext cx="84201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b="1" smtClean="0">
                <a:solidFill>
                  <a:srgbClr val="FF33CC"/>
                </a:solidFill>
              </a:rPr>
              <a:t>Целевые ориентиры раннего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897437"/>
          </a:xfrm>
        </p:spPr>
        <p:txBody>
          <a:bodyPr/>
          <a:lstStyle/>
          <a:p>
            <a:pPr>
              <a:defRPr/>
            </a:pPr>
            <a:r>
              <a:rPr lang="ru-RU" sz="2400" dirty="0"/>
              <a:t>Ребенок интересуется окружающими предметами и активно действует с </a:t>
            </a:r>
            <a:r>
              <a:rPr lang="ru-RU" sz="2400" dirty="0" smtClean="0"/>
              <a:t>ними; эмоционально </a:t>
            </a:r>
            <a:r>
              <a:rPr lang="ru-RU" sz="2400" dirty="0"/>
              <a:t>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>
              <a:defRPr/>
            </a:pPr>
            <a:r>
              <a:rPr lang="ru-RU" sz="2400" dirty="0"/>
              <a:t>Использует специфические, культурно фиксированные предметные </a:t>
            </a:r>
            <a:r>
              <a:rPr lang="ru-RU" sz="2400" dirty="0" smtClean="0"/>
              <a:t>действия</a:t>
            </a:r>
            <a:r>
              <a:rPr lang="ru-RU" sz="2400" dirty="0"/>
              <a:t>;</a:t>
            </a:r>
            <a:r>
              <a:rPr lang="ru-RU" sz="2400" dirty="0" smtClean="0"/>
              <a:t> </a:t>
            </a:r>
            <a:r>
              <a:rPr lang="ru-RU" sz="2400" dirty="0"/>
              <a:t>знает назначение бытовых предметов (ложки, расчески, карандаша и пр.) и умеет пользовать ими;</a:t>
            </a:r>
          </a:p>
          <a:p>
            <a:pPr>
              <a:defRPr/>
            </a:pPr>
            <a:r>
              <a:rPr lang="ru-RU" sz="2400" dirty="0" smtClean="0"/>
              <a:t>Владеет </a:t>
            </a:r>
            <a:r>
              <a:rPr lang="ru-RU" sz="2400" dirty="0"/>
              <a:t>простейшими навыками самообслуживания;</a:t>
            </a:r>
            <a:endParaRPr lang="ru-RU" dirty="0"/>
          </a:p>
          <a:p>
            <a:pPr>
              <a:defRPr/>
            </a:pPr>
            <a:r>
              <a:rPr lang="ru-RU" sz="2400" dirty="0" smtClean="0"/>
              <a:t>Стремится </a:t>
            </a:r>
            <a:r>
              <a:rPr lang="ru-RU" sz="2400" dirty="0"/>
              <a:t>проявлять самостоятельность в бытовом и игровом поведении;</a:t>
            </a:r>
          </a:p>
          <a:p>
            <a:pPr marL="0" indent="0"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 bwMode="auto">
          <a:xfrm>
            <a:off x="539750" y="692150"/>
            <a:ext cx="8229600" cy="1411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b="1" smtClean="0">
                <a:solidFill>
                  <a:srgbClr val="FF33CC"/>
                </a:solidFill>
              </a:rPr>
              <a:t>Целевые ориентиры раннего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332038"/>
            <a:ext cx="8229600" cy="4265612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Владеет </a:t>
            </a:r>
            <a:r>
              <a:rPr lang="ru-RU" sz="2400" dirty="0"/>
              <a:t>активной речью, включенной в </a:t>
            </a:r>
            <a:r>
              <a:rPr lang="ru-RU" sz="2400" dirty="0" smtClean="0"/>
              <a:t>общение; может </a:t>
            </a:r>
            <a:r>
              <a:rPr lang="ru-RU" sz="2400" dirty="0"/>
              <a:t>обращаться с вопросами и просьбами, </a:t>
            </a:r>
            <a:r>
              <a:rPr lang="ru-RU" sz="2400" dirty="0" smtClean="0"/>
              <a:t>понимает </a:t>
            </a:r>
            <a:r>
              <a:rPr lang="ru-RU" sz="2400" dirty="0"/>
              <a:t>речь взрослых;</a:t>
            </a:r>
          </a:p>
          <a:p>
            <a:pPr>
              <a:defRPr/>
            </a:pPr>
            <a:r>
              <a:rPr lang="ru-RU" sz="2400" dirty="0" smtClean="0"/>
              <a:t>Знает </a:t>
            </a:r>
            <a:r>
              <a:rPr lang="ru-RU" sz="2400" dirty="0"/>
              <a:t>названия окружающих предметов и </a:t>
            </a:r>
            <a:r>
              <a:rPr lang="ru-RU" sz="2400" dirty="0" smtClean="0"/>
              <a:t>игрушек; стремится </a:t>
            </a:r>
            <a:r>
              <a:rPr lang="ru-RU" sz="2400" dirty="0"/>
              <a:t>к общению со взрослыми и активно подражает им в движениях;</a:t>
            </a:r>
          </a:p>
          <a:p>
            <a:pPr>
              <a:defRPr/>
            </a:pPr>
            <a:r>
              <a:rPr lang="ru-RU" sz="2400" dirty="0" smtClean="0"/>
              <a:t>Появляются </a:t>
            </a:r>
            <a:r>
              <a:rPr lang="ru-RU" sz="2400" dirty="0"/>
              <a:t>игры, в которых ребенок воспроизводит действия взрослого;</a:t>
            </a:r>
          </a:p>
          <a:p>
            <a:pPr>
              <a:defRPr/>
            </a:pPr>
            <a:r>
              <a:rPr lang="ru-RU" sz="2400" dirty="0" smtClean="0"/>
              <a:t>Появляется </a:t>
            </a:r>
            <a:r>
              <a:rPr lang="ru-RU" sz="2400" dirty="0"/>
              <a:t>интерес к сверстникам; наблюдает за их действиями и подражает им;</a:t>
            </a:r>
          </a:p>
          <a:p>
            <a:pPr marL="0" indent="0"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921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000" b="1" smtClean="0">
                <a:solidFill>
                  <a:srgbClr val="FF33CC"/>
                </a:solidFill>
              </a:rPr>
              <a:t>Основная образовательная программа</a:t>
            </a:r>
            <a:r>
              <a:rPr lang="ru-RU" sz="4000" smtClean="0"/>
              <a:t> 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2133600"/>
            <a:ext cx="713898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Определяет цель, задачи, планируемые результаты, содержание и организацию образовательного процесса на ступени дошкольного образования.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Обеспечивает </a:t>
            </a:r>
            <a:r>
              <a:rPr lang="ru-RU" dirty="0" smtClean="0"/>
              <a:t>достижение </a:t>
            </a:r>
            <a:r>
              <a:rPr lang="ru-RU" dirty="0" smtClean="0"/>
              <a:t>воспитанниками готовности к школе.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765175"/>
            <a:ext cx="8229600" cy="12969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b="1" smtClean="0">
                <a:solidFill>
                  <a:srgbClr val="FF33CC"/>
                </a:solidFill>
              </a:rPr>
              <a:t>Целевые ориентиры раннего возраста</a:t>
            </a:r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 bwMode="auto">
          <a:xfrm>
            <a:off x="611188" y="2332038"/>
            <a:ext cx="8229600" cy="3833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/>
              <a:t>Проявляет интерес к стихам, песням и сказкам, рассматриванию картинки, стремится двигаться под музыку;</a:t>
            </a:r>
          </a:p>
          <a:p>
            <a:r>
              <a:rPr lang="ru-RU" sz="2400" smtClean="0"/>
              <a:t>Эмоционально откликается на различные произведения культуры и искусства:</a:t>
            </a:r>
          </a:p>
          <a:p>
            <a:r>
              <a:rPr lang="ru-RU" sz="2400" smtClean="0"/>
              <a:t>У ребенка развита крупная моторика, он стремится осваивать различные виды движения (бег, лазанье, перешагивание и пр.)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 bwMode="auto">
          <a:xfrm>
            <a:off x="755650" y="6921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3600" b="1" smtClean="0">
                <a:solidFill>
                  <a:srgbClr val="FF33CC"/>
                </a:solidFill>
              </a:rPr>
              <a:t>Целевые достижения на этапе завершения дошкольного образования</a:t>
            </a:r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 bwMode="auto">
          <a:xfrm>
            <a:off x="539750" y="2133600"/>
            <a:ext cx="8229600" cy="43195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деятельности-игре, общении, познавательно-исследовательской деятельности, конструирования и др.</a:t>
            </a:r>
          </a:p>
          <a:p>
            <a:r>
              <a:rPr lang="ru-RU" sz="2400" smtClean="0"/>
              <a:t>Способен выбирать себе род занятий, участников по совместной деятельности;</a:t>
            </a:r>
          </a:p>
          <a:p>
            <a:r>
              <a:rPr lang="ru-RU" sz="2400" smtClean="0"/>
              <a:t>Ребенок овладевает установкой положительного отношения к миру, к разным видам труда, другим людям и самому себе, обладает чувством собственного достоинства;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836613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3600" b="1" smtClean="0">
                <a:solidFill>
                  <a:srgbClr val="FF33CC"/>
                </a:solidFill>
              </a:rPr>
              <a:t>Целевые достижения на этапе завершения дошкольного образования</a:t>
            </a: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 bwMode="auto">
          <a:xfrm>
            <a:off x="539750" y="20605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/>
              <a:t>Активно взаимодействует со сверстниками и взрослыми, участвует в совместных играх;</a:t>
            </a:r>
          </a:p>
          <a:p>
            <a:r>
              <a:rPr lang="ru-RU" sz="2400" smtClean="0"/>
              <a:t>Способен договариваться, учитывать интересы и чувства других, сопереживать неудачам и радовать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r>
              <a:rPr lang="ru-RU" sz="2400" smtClean="0"/>
              <a:t>Ребенок обладает развитым воображением, которое реализуется в разных видах деятельности, и прежде всего в игре;</a:t>
            </a:r>
          </a:p>
          <a:p>
            <a:r>
              <a:rPr lang="ru-RU" sz="2400" smtClean="0"/>
              <a:t>Владеет различными формами и видами игры, различает условную и реальную ситуации,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9080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3600" b="1" smtClean="0">
                <a:solidFill>
                  <a:srgbClr val="FF33CC"/>
                </a:solidFill>
              </a:rPr>
              <a:t>Целевые достижения на этапе завершения дошкольного образования</a:t>
            </a:r>
          </a:p>
        </p:txBody>
      </p:sp>
      <p:sp>
        <p:nvSpPr>
          <p:cNvPr id="36866" name="Объект 2"/>
          <p:cNvSpPr>
            <a:spLocks noGrp="1"/>
          </p:cNvSpPr>
          <p:nvPr>
            <p:ph idx="1"/>
          </p:nvPr>
        </p:nvSpPr>
        <p:spPr bwMode="auto">
          <a:xfrm>
            <a:off x="539750" y="2492375"/>
            <a:ext cx="8229600" cy="4016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/>
              <a:t>Умеет подчиняться разными правилами и социальным нормам;</a:t>
            </a:r>
          </a:p>
          <a:p>
            <a:r>
              <a:rPr lang="ru-RU" sz="2400" smtClean="0"/>
              <a:t>Достаточно хорошо владеют устной речью, может выражать свои мысли и желания, может использовать речь для выражения своих мыслей, чувств, желаний, построения речевого высказывания в ситуации общения;</a:t>
            </a:r>
          </a:p>
          <a:p>
            <a:r>
              <a:rPr lang="ru-RU" sz="2400" smtClean="0"/>
              <a:t>Знаком с произведениями детской литературы;</a:t>
            </a:r>
          </a:p>
          <a:p>
            <a:r>
              <a:rPr lang="ru-RU" sz="2400" smtClean="0"/>
              <a:t>Может выделять звуки в словах, у ребенка складываются предпосылки к грамотности;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9080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3600" b="1" smtClean="0">
                <a:solidFill>
                  <a:srgbClr val="FF33CC"/>
                </a:solidFill>
              </a:rPr>
              <a:t>Целевые достижения на этапе завершения дошкольного образования</a:t>
            </a:r>
          </a:p>
        </p:txBody>
      </p:sp>
      <p:sp>
        <p:nvSpPr>
          <p:cNvPr id="37890" name="Объект 2"/>
          <p:cNvSpPr>
            <a:spLocks noGrp="1"/>
          </p:cNvSpPr>
          <p:nvPr>
            <p:ph idx="1"/>
          </p:nvPr>
        </p:nvSpPr>
        <p:spPr bwMode="auto">
          <a:xfrm>
            <a:off x="611188" y="2492375"/>
            <a:ext cx="8229600" cy="39893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/>
              <a:t>Развита крупная и мелкая моторика;</a:t>
            </a:r>
          </a:p>
          <a:p>
            <a:r>
              <a:rPr lang="ru-RU" sz="2400" smtClean="0"/>
              <a:t>Подвижен, вынослив, владеет основными движениями; может контролировать свои движения и управлять ими</a:t>
            </a:r>
          </a:p>
          <a:p>
            <a:r>
              <a:rPr lang="ru-RU" sz="2400" smtClean="0"/>
              <a:t>Способен к волевым усилиям;</a:t>
            </a:r>
          </a:p>
          <a:p>
            <a:r>
              <a:rPr lang="ru-RU" sz="2400" smtClean="0"/>
              <a:t>Может следовать социальным нормам и правилам в различных видах деятельности, во взаимоотношениях со взрослыми и сверстниками; </a:t>
            </a:r>
          </a:p>
          <a:p>
            <a:r>
              <a:rPr lang="ru-RU" sz="2400" smtClean="0"/>
              <a:t>Может соблюдать правила безопасного поведения и личной гигиены;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620713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3600" b="1" smtClean="0">
                <a:solidFill>
                  <a:srgbClr val="FF33CC"/>
                </a:solidFill>
              </a:rPr>
              <a:t>Целевые достижения на этапе завершения дошкольного образования</a:t>
            </a:r>
          </a:p>
        </p:txBody>
      </p:sp>
      <p:sp>
        <p:nvSpPr>
          <p:cNvPr id="38914" name="Объект 2"/>
          <p:cNvSpPr>
            <a:spLocks noGrp="1"/>
          </p:cNvSpPr>
          <p:nvPr>
            <p:ph idx="1"/>
          </p:nvPr>
        </p:nvSpPr>
        <p:spPr bwMode="auto">
          <a:xfrm>
            <a:off x="611188" y="2636838"/>
            <a:ext cx="8229600" cy="3473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/>
              <a:t>Обладает начальными знаниями о себе, о природном и социальном мире, в котором он живет;</a:t>
            </a:r>
          </a:p>
          <a:p>
            <a:r>
              <a:rPr lang="ru-RU" sz="2400" smtClean="0"/>
              <a:t>Обладает элементарными представлениями из области живой природы, естествознания, математики, истории и т.п.;</a:t>
            </a:r>
          </a:p>
          <a:p>
            <a:r>
              <a:rPr lang="ru-RU" sz="2400" smtClean="0"/>
              <a:t>Способен к принятию собственных решений, опираясь на свои знания и умения в различных видах деятельности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5175"/>
            <a:ext cx="8229600" cy="777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b="1" smtClean="0">
                <a:solidFill>
                  <a:srgbClr val="FF33CC"/>
                </a:solidFill>
              </a:rPr>
              <a:t>Вариативная часть программы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600200"/>
            <a:ext cx="757078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mtClean="0"/>
              <a:t>Оздоровительные часы (Киселева А.А.)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mtClean="0"/>
              <a:t>Логоритмика (Головина О.В., Шайдрова Т.А.)	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mtClean="0"/>
              <a:t>Программа «Давай поиграем» (Дементьева Г.Н.)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mtClean="0"/>
              <a:t>Фронтальные логопедические занятия (Головина О.В.)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mtClean="0"/>
              <a:t>Профилактика нарушений опорно-двигательной системы (Киселева А.А.)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92150"/>
            <a:ext cx="82296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b="1" smtClean="0">
                <a:solidFill>
                  <a:srgbClr val="FF33CC"/>
                </a:solidFill>
              </a:rPr>
              <a:t>Предполагаемые результаты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28775"/>
            <a:ext cx="8229600" cy="4929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smtClean="0"/>
              <a:t>Ребенок</a:t>
            </a:r>
            <a:r>
              <a:rPr lang="ru-RU" sz="2800" smtClean="0">
                <a:latin typeface="Arial" charset="0"/>
              </a:rPr>
              <a:t> </a:t>
            </a:r>
            <a:r>
              <a:rPr lang="ru-RU" sz="2800" smtClean="0"/>
              <a:t>понимает </a:t>
            </a:r>
            <a:r>
              <a:rPr lang="ru-RU" sz="2800" b="1" smtClean="0"/>
              <a:t>и распознает базовые </a:t>
            </a:r>
            <a:r>
              <a:rPr lang="ru-RU" sz="2800" smtClean="0"/>
              <a:t>эмоциональные состояния взрослых и других детей.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smtClean="0"/>
              <a:t>Осознает свои простейшие эмоциональные проявления.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smtClean="0"/>
              <a:t>Владеет некоторыми способами преодоления и снятия негативных эмоций.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smtClean="0"/>
              <a:t>Понимает некоторые причины возникновения ссоры и умеет находить выход из конфликтной ситуаций (уступить, извиниться, соблюдать очередность).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smtClean="0"/>
              <a:t>Владеет некоторыми способами профилактики нарушений опорно – двигательного аппарата.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 bwMode="auto">
          <a:xfrm>
            <a:off x="755650" y="692150"/>
            <a:ext cx="82296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b="1" smtClean="0">
                <a:solidFill>
                  <a:srgbClr val="FF33CC"/>
                </a:solidFill>
              </a:rPr>
              <a:t>Работа с одаренными детьми</a:t>
            </a:r>
          </a:p>
        </p:txBody>
      </p:sp>
      <p:sp>
        <p:nvSpPr>
          <p:cNvPr id="41986" name="Объект 2"/>
          <p:cNvSpPr>
            <a:spLocks noGrp="1"/>
          </p:cNvSpPr>
          <p:nvPr>
            <p:ph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Спортивно-танцевальная студия «Горошинки» – руководитель Головина О.В.</a:t>
            </a:r>
          </a:p>
          <a:p>
            <a:r>
              <a:rPr lang="ru-RU" smtClean="0"/>
              <a:t>Музыкальная студия «До-ми-солька» - руководитель Шайдрова Т.А.</a:t>
            </a:r>
          </a:p>
          <a:p>
            <a:r>
              <a:rPr lang="ru-RU" smtClean="0"/>
              <a:t>Театральная студия «Театральный теремок» – руководитель Каленова О.Р.</a:t>
            </a:r>
          </a:p>
          <a:p>
            <a:r>
              <a:rPr lang="ru-RU" smtClean="0"/>
              <a:t>Студия лепки из глины «Веселые фантазии» – руководитель Сосновцева Т.Ю.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43597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3600" b="1" smtClean="0">
                <a:solidFill>
                  <a:srgbClr val="FF33CC"/>
                </a:solidFill>
              </a:rPr>
              <a:t>Особенности взаимодействия педагогического коллектива с семьями воспитанников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989138"/>
            <a:ext cx="7643812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/>
            <a:r>
              <a:rPr lang="ru-RU" sz="2800" smtClean="0"/>
              <a:t>    </a:t>
            </a:r>
            <a:r>
              <a:rPr lang="ru-RU" sz="2800" b="1" smtClean="0"/>
              <a:t>Задачи</a:t>
            </a:r>
            <a:r>
              <a:rPr lang="ru-RU" sz="2800" smtClean="0"/>
              <a:t>:</a:t>
            </a:r>
          </a:p>
          <a:p>
            <a:pPr marL="609600" indent="-609600"/>
            <a:r>
              <a:rPr lang="ru-RU" sz="2800" smtClean="0"/>
              <a:t>формирование психолого- педагогических знаний родителей;</a:t>
            </a:r>
          </a:p>
          <a:p>
            <a:pPr marL="609600" indent="-609600"/>
            <a:r>
              <a:rPr lang="ru-RU" sz="2800" smtClean="0"/>
              <a:t>приобщение родителей к участию  в жизни ДОУ;</a:t>
            </a:r>
          </a:p>
          <a:p>
            <a:pPr marL="609600" indent="-609600"/>
            <a:r>
              <a:rPr lang="ru-RU" sz="2800" smtClean="0"/>
              <a:t> оказание помощи семьям воспитанников в развитии, воспитании и обучении детей;</a:t>
            </a:r>
          </a:p>
          <a:p>
            <a:pPr marL="609600" indent="-609600"/>
            <a:r>
              <a:rPr lang="ru-RU" sz="2800" smtClean="0"/>
              <a:t> изучение и пропаганда лучшего семейного опыта.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684213" y="404813"/>
            <a:ext cx="82550" cy="20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400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 flipH="1">
            <a:off x="1547813" y="1196975"/>
            <a:ext cx="6624637" cy="8366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ru-RU" smtClean="0">
                <a:latin typeface="Arial" charset="0"/>
              </a:rPr>
              <a:t>В детском саду работают: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276600" y="692150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FF33CC"/>
                </a:solidFill>
                <a:latin typeface="Calibri" pitchFamily="34" charset="0"/>
              </a:rPr>
              <a:t>Контингент детей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400425" y="4240213"/>
            <a:ext cx="2251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971550" y="1916113"/>
            <a:ext cx="7632700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3200">
                <a:latin typeface="Calibri" pitchFamily="34" charset="0"/>
              </a:rPr>
              <a:t> 4 группы общеразвивающей направленности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3200"/>
              <a:t> </a:t>
            </a:r>
            <a:r>
              <a:rPr lang="ru-RU" sz="3200">
                <a:latin typeface="Calibri" pitchFamily="34" charset="0"/>
              </a:rPr>
              <a:t>1 группа - оздоровительная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3200"/>
              <a:t> п</a:t>
            </a:r>
            <a:r>
              <a:rPr lang="ru-RU" sz="3200">
                <a:latin typeface="Calibri" pitchFamily="34" charset="0"/>
              </a:rPr>
              <a:t>ринцип комплектования - одновозрастной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921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3600" b="1" smtClean="0">
                <a:solidFill>
                  <a:srgbClr val="FF33CC"/>
                </a:solidFill>
              </a:rPr>
              <a:t>Особенности взаимодействия педагогического коллектива с семьями воспитанников</a:t>
            </a:r>
            <a:endParaRPr lang="ru-RU" sz="4000" b="1" smtClean="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2636838"/>
            <a:ext cx="8208962" cy="38877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163513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/>
              <a:t>Система  взаимодействия  с родителями  включает:</a:t>
            </a:r>
            <a:endParaRPr lang="ru-RU" sz="2000" b="1" smtClean="0"/>
          </a:p>
          <a:p>
            <a:pPr indent="-163513">
              <a:lnSpc>
                <a:spcPct val="80000"/>
              </a:lnSpc>
            </a:pPr>
            <a:r>
              <a:rPr lang="ru-RU" sz="2000" smtClean="0"/>
              <a:t>ознакомление родителей с результатами работы ДОУ на общих родительских собраниях, анализом участия родительской общественности в жизни ДОУ;</a:t>
            </a:r>
          </a:p>
          <a:p>
            <a:pPr indent="-163513">
              <a:lnSpc>
                <a:spcPct val="80000"/>
              </a:lnSpc>
            </a:pPr>
            <a:r>
              <a:rPr lang="ru-RU" sz="2000" smtClean="0"/>
              <a:t>ознакомление родителей с содержанием работы  ДОУ, направленной на физическое, психическое и социальное  развитие ребенка;</a:t>
            </a:r>
          </a:p>
          <a:p>
            <a:pPr indent="-163513">
              <a:lnSpc>
                <a:spcPct val="80000"/>
              </a:lnSpc>
            </a:pPr>
            <a:r>
              <a:rPr lang="ru-RU" sz="2000" smtClean="0"/>
              <a:t>участие в составлении планов: спортивных и культурно-массовых мероприятий, работы родительского комитета </a:t>
            </a:r>
          </a:p>
          <a:p>
            <a:pPr indent="-163513">
              <a:lnSpc>
                <a:spcPct val="80000"/>
              </a:lnSpc>
            </a:pPr>
            <a:r>
              <a:rPr lang="ru-RU" sz="2000" smtClean="0"/>
              <a:t>целенаправленную работу, пропагандирующую общественное дошкольное воспитание в его разных формах;</a:t>
            </a:r>
          </a:p>
          <a:p>
            <a:pPr indent="-163513">
              <a:lnSpc>
                <a:spcPct val="80000"/>
              </a:lnSpc>
            </a:pPr>
            <a:r>
              <a:rPr lang="ru-RU" sz="2000" smtClean="0"/>
              <a:t>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762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b="1" smtClean="0">
                <a:solidFill>
                  <a:srgbClr val="FF33CC"/>
                </a:solidFill>
              </a:rPr>
              <a:t>Участие родителей в жизни ДОУ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686800" cy="53292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smtClean="0"/>
              <a:t>В проведении мониторинговых исследований;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smtClean="0"/>
              <a:t>В создании условий (</a:t>
            </a:r>
            <a:r>
              <a:rPr lang="ru-RU" sz="2400" smtClean="0"/>
              <a:t>участие в субботниках по благоустройству территории; помощь в создании предметно-развивающей среды; оказание помощи в ремонтных работах</a:t>
            </a:r>
            <a:r>
              <a:rPr lang="ru-RU" sz="2800" smtClean="0"/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smtClean="0"/>
              <a:t>В управлении ДОУ;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smtClean="0"/>
              <a:t>В просветительской деятельности, направленной на  повышение педагогической культуры, расширение информационного поля родителей;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smtClean="0"/>
              <a:t>В воспитательно-образовательном процессе ДОУ, направленном на установление сотрудничества и партнерских отношений с целью вовлечения родителей в единое образовательное пространство.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ru-RU" sz="4400" smtClean="0">
              <a:solidFill>
                <a:srgbClr val="6600CC"/>
              </a:solidFill>
            </a:endParaRPr>
          </a:p>
        </p:txBody>
      </p:sp>
      <p:sp>
        <p:nvSpPr>
          <p:cNvPr id="45059" name="WordArt 4"/>
          <p:cNvSpPr>
            <a:spLocks noChangeArrowheads="1" noChangeShapeType="1" noTextEdit="1"/>
          </p:cNvSpPr>
          <p:nvPr/>
        </p:nvSpPr>
        <p:spPr bwMode="auto">
          <a:xfrm>
            <a:off x="1619250" y="1557338"/>
            <a:ext cx="5905500" cy="35274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Приглашаем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 сотрудничеству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850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solidFill>
                  <a:srgbClr val="FF33CC"/>
                </a:solidFill>
              </a:rPr>
              <a:t>Режим </a:t>
            </a:r>
            <a:r>
              <a:rPr lang="ru-RU" b="1" dirty="0" smtClean="0">
                <a:solidFill>
                  <a:srgbClr val="FF33CC"/>
                </a:solidFill>
              </a:rPr>
              <a:t>дня в </a:t>
            </a:r>
            <a:r>
              <a:rPr lang="ru-RU" b="1" dirty="0" smtClean="0">
                <a:solidFill>
                  <a:srgbClr val="FF33CC"/>
                </a:solidFill>
              </a:rPr>
              <a:t> детском саду</a:t>
            </a:r>
            <a:endParaRPr lang="ru-RU" b="1" dirty="0" smtClean="0">
              <a:solidFill>
                <a:srgbClr val="FF33CC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12875"/>
            <a:ext cx="7797800" cy="5102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ru-RU" sz="2000" smtClean="0"/>
              <a:t>Прием детей в детский сад, самостоятельная, деятельность детей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Утренняя гимнастика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Завтрак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Развивающие образовательные ситуации на игровой основе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Второй завтрак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Прогулка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Обед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Дневной сон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Подъем, дыхательная гимнастика, воздушные процедуры, игровой массаж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Совместная продуктивная деятельность, индивидуальная работа с детьми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Полдник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Игры, досуги, самостоятельная деятельность по интересам, общение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4762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                        </a:t>
            </a:r>
            <a:r>
              <a:rPr lang="ru-RU" b="1" smtClean="0">
                <a:solidFill>
                  <a:srgbClr val="FF33CC"/>
                </a:solidFill>
              </a:rPr>
              <a:t>Миссия ДОУ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2800" b="1" i="1" dirty="0" smtClean="0"/>
              <a:t>по отношению к воспитанникам</a:t>
            </a:r>
            <a:r>
              <a:rPr lang="ru-RU" sz="2800" dirty="0" smtClean="0"/>
              <a:t>: </a:t>
            </a:r>
            <a:r>
              <a:rPr lang="ru-RU" sz="2800" dirty="0" smtClean="0"/>
              <a:t> осуществление </a:t>
            </a:r>
            <a:r>
              <a:rPr lang="ru-RU" sz="2800" dirty="0" smtClean="0"/>
              <a:t>личностно – ориентированного подхода к каждому ребенку, </a:t>
            </a:r>
            <a:r>
              <a:rPr lang="ru-RU" sz="2800" dirty="0" smtClean="0"/>
              <a:t> предоставление </a:t>
            </a:r>
            <a:r>
              <a:rPr lang="ru-RU" sz="2800" dirty="0" smtClean="0"/>
              <a:t>каждому условий, необходимых для целостного развития личности, формирование компетентностей с учетом их индивидуальных способностей и возможностей, в соответствии с требованиями семьи и государства, посредством обеспечения сохранения, укрепления и развития психического и физического здоровья;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FF33CC"/>
                </a:solidFill>
                <a:latin typeface="Arial" charset="0"/>
              </a:rPr>
              <a:t>                               </a:t>
            </a:r>
            <a:r>
              <a:rPr lang="ru-RU" b="1" smtClean="0">
                <a:solidFill>
                  <a:srgbClr val="FF33CC"/>
                </a:solidFill>
              </a:rPr>
              <a:t>Миссия ДОУ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 bwMode="auto">
          <a:xfrm>
            <a:off x="457200" y="1196975"/>
            <a:ext cx="8229600" cy="4929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/>
              <a:t>- </a:t>
            </a:r>
            <a:r>
              <a:rPr lang="ru-RU" b="1" i="1" dirty="0" smtClean="0"/>
              <a:t>по отношению к родителям</a:t>
            </a:r>
            <a:r>
              <a:rPr lang="ru-RU" dirty="0" smtClean="0"/>
              <a:t>: </a:t>
            </a:r>
            <a:r>
              <a:rPr lang="ru-RU" dirty="0" smtClean="0"/>
              <a:t> активное включение </a:t>
            </a:r>
            <a:r>
              <a:rPr lang="ru-RU" dirty="0" smtClean="0"/>
              <a:t>их в совместную деятельность как равноправных и </a:t>
            </a:r>
            <a:r>
              <a:rPr lang="ru-RU" dirty="0" err="1" smtClean="0"/>
              <a:t>равноответственных</a:t>
            </a:r>
            <a:r>
              <a:rPr lang="ru-RU" dirty="0" smtClean="0"/>
              <a:t> партнеров на основе понимания важности и необходимости их роли в жизни ребенка;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- </a:t>
            </a:r>
            <a:r>
              <a:rPr lang="ru-RU" b="1" i="1" dirty="0" smtClean="0"/>
              <a:t>по отношению к социуму</a:t>
            </a:r>
            <a:r>
              <a:rPr lang="ru-RU" dirty="0" smtClean="0"/>
              <a:t>: </a:t>
            </a:r>
            <a:r>
              <a:rPr lang="ru-RU" dirty="0" smtClean="0"/>
              <a:t> повышение </a:t>
            </a:r>
            <a:r>
              <a:rPr lang="ru-RU" dirty="0" smtClean="0"/>
              <a:t>конкурентоспособности ДОУ за счет повышения качества образовательного процесса, расширения спектра образовательных услуг.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 bwMode="auto">
          <a:xfrm flipH="1">
            <a:off x="0" y="274638"/>
            <a:ext cx="457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76250"/>
            <a:ext cx="8229600" cy="6048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-360363" algn="r">
              <a:lnSpc>
                <a:spcPct val="80000"/>
              </a:lnSpc>
              <a:buFont typeface="Arial" charset="0"/>
              <a:buNone/>
            </a:pPr>
            <a:r>
              <a:rPr lang="ru-RU" sz="1000" smtClean="0"/>
              <a:t>        </a:t>
            </a:r>
          </a:p>
          <a:p>
            <a:pPr marL="360363" indent="-360363" algn="r">
              <a:lnSpc>
                <a:spcPct val="80000"/>
              </a:lnSpc>
              <a:buFont typeface="Arial" charset="0"/>
              <a:buNone/>
            </a:pPr>
            <a:r>
              <a:rPr lang="ru-RU" sz="1400" smtClean="0"/>
              <a:t>           </a:t>
            </a:r>
            <a:r>
              <a:rPr lang="ru-RU" sz="2400" smtClean="0"/>
              <a:t>Содержание образовательной деятельности по возрастам соответствует примерной образовательной программе дошкольного образования «Детство». Используются парциальные программы:</a:t>
            </a:r>
          </a:p>
          <a:p>
            <a:pPr marL="360363" indent="-360363">
              <a:lnSpc>
                <a:spcPct val="80000"/>
              </a:lnSpc>
            </a:pPr>
            <a:r>
              <a:rPr lang="ru-RU" sz="2000" smtClean="0"/>
              <a:t>«Мы» программа экологического образования детей  /Н.Н.Кондратьева и др./ </a:t>
            </a:r>
          </a:p>
          <a:p>
            <a:pPr marL="360363" indent="-360363">
              <a:lnSpc>
                <a:spcPct val="80000"/>
              </a:lnSpc>
            </a:pPr>
            <a:r>
              <a:rPr lang="ru-RU" sz="2000" smtClean="0"/>
              <a:t>Авдеева Н.Н., Князева Н.Л., Стеркина Р.Б. «Безопасность. Учебно- методическое пособие по основам безопасности жизнедеятельности детей старшего дошкольного возраста»</a:t>
            </a:r>
          </a:p>
          <a:p>
            <a:pPr marL="360363" indent="-360363">
              <a:lnSpc>
                <a:spcPct val="80000"/>
              </a:lnSpc>
            </a:pPr>
            <a:r>
              <a:rPr lang="ru-RU" sz="2000" smtClean="0"/>
              <a:t>Князева О.Л. «Я, ты, мы :  Социально- эмоциональное развитие детей от 3 до 6 лет: учебно -методическое пособие для воспитателей дошкольных образовательный учреждений» </a:t>
            </a:r>
          </a:p>
          <a:p>
            <a:pPr marL="360363" indent="-360363">
              <a:lnSpc>
                <a:spcPct val="80000"/>
              </a:lnSpc>
            </a:pPr>
            <a:r>
              <a:rPr lang="ru-RU" sz="2000" smtClean="0"/>
              <a:t>В.Т. Лободина, А. Ф. Федоренко, Г.В. Александрова. «В стране здоровья. Программа эколого- оздоровительного воспитания дошкольников»</a:t>
            </a:r>
          </a:p>
          <a:p>
            <a:pPr marL="360363" indent="-360363">
              <a:lnSpc>
                <a:spcPct val="80000"/>
              </a:lnSpc>
            </a:pPr>
            <a:r>
              <a:rPr lang="ru-RU" sz="2000" smtClean="0"/>
              <a:t>5. Низова Н.В. «Логопедическая ритмика в системе коррекционной работы в детском саду»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43597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000" b="1" smtClean="0">
                <a:solidFill>
                  <a:srgbClr val="FF33CC"/>
                </a:solidFill>
                <a:latin typeface="Arial" charset="0"/>
              </a:rPr>
              <a:t>                            </a:t>
            </a:r>
            <a:r>
              <a:rPr lang="ru-RU" b="1" smtClean="0">
                <a:solidFill>
                  <a:srgbClr val="FF33CC"/>
                </a:solidFill>
              </a:rPr>
              <a:t>Цель программы</a:t>
            </a:r>
            <a:r>
              <a:rPr lang="ru-RU" sz="4000" smtClean="0"/>
              <a:t>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628775"/>
            <a:ext cx="7859713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smtClean="0"/>
              <a:t>создание условий развития ребенка, открывающих возможности для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и соответствующих возрасту видов деятельности; 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smtClean="0"/>
              <a:t>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476250"/>
            <a:ext cx="8507412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000" smtClean="0">
                <a:solidFill>
                  <a:srgbClr val="FF33CC"/>
                </a:solidFill>
                <a:latin typeface="Arial" charset="0"/>
              </a:rPr>
              <a:t>                   </a:t>
            </a:r>
            <a:r>
              <a:rPr lang="ru-RU" b="1" smtClean="0">
                <a:solidFill>
                  <a:srgbClr val="FF33CC"/>
                </a:solidFill>
                <a:latin typeface="Arial" charset="0"/>
              </a:rPr>
              <a:t>Задачи программы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smtClean="0"/>
              <a:t>охранять и укреплять физическое и психическое здоровье детей, в том числе их эмоциональное благополучие, формировать основы двигательной и гигиенической культуры;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smtClean="0"/>
              <a:t>создать благоприятные условия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1647</Words>
  <Application>Microsoft Office PowerPoint</Application>
  <PresentationFormat>Экран (4:3)</PresentationFormat>
  <Paragraphs>145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Тема Office</vt:lpstr>
      <vt:lpstr>Основная общеобразовательная программа  МДОУ «Детский сад № 1 «Теремок»</vt:lpstr>
      <vt:lpstr>Основная образовательная программа </vt:lpstr>
      <vt:lpstr>Презентация PowerPoint</vt:lpstr>
      <vt:lpstr>Режим дня в  детском саду</vt:lpstr>
      <vt:lpstr>                        Миссия ДОУ</vt:lpstr>
      <vt:lpstr>                               Миссия ДОУ</vt:lpstr>
      <vt:lpstr>Презентация PowerPoint</vt:lpstr>
      <vt:lpstr>                            Цель программы </vt:lpstr>
      <vt:lpstr>                   Задачи программы</vt:lpstr>
      <vt:lpstr>                     Задачи программы</vt:lpstr>
      <vt:lpstr>                       Задачи программы</vt:lpstr>
      <vt:lpstr>                      Задачи программы</vt:lpstr>
      <vt:lpstr>Основные направления развития и образования детей: Социально-коммуникативное Познавательное Речевое Художественно-эстетическое Физическое   </vt:lpstr>
      <vt:lpstr>Содержание образовательных областей реализуется через различные виды деятельности</vt:lpstr>
      <vt:lpstr>Виды деятельности в раннем возрасте (1-3 года)</vt:lpstr>
      <vt:lpstr>Виды деятельности в дошкольном возрасте (3-8 лет)</vt:lpstr>
      <vt:lpstr>Виды деятельности в дошкольном возрасте (3-8 лет)</vt:lpstr>
      <vt:lpstr>Целевые ориентиры раннего возраста</vt:lpstr>
      <vt:lpstr>Целевые ориентиры раннего возраста</vt:lpstr>
      <vt:lpstr>Целевые ориентиры раннего возраста</vt:lpstr>
      <vt:lpstr>Целевые достижения на этапе завершения дошкольного образования</vt:lpstr>
      <vt:lpstr>Целевые достижения на этапе завершения дошкольного образования</vt:lpstr>
      <vt:lpstr>Целевые достижения на этапе завершения дошкольного образования</vt:lpstr>
      <vt:lpstr>Целевые достижения на этапе завершения дошкольного образования</vt:lpstr>
      <vt:lpstr>Целевые достижения на этапе завершения дошкольного образования</vt:lpstr>
      <vt:lpstr>Вариативная часть программы</vt:lpstr>
      <vt:lpstr>Предполагаемые результаты</vt:lpstr>
      <vt:lpstr>Работа с одаренными детьми</vt:lpstr>
      <vt:lpstr>Особенности взаимодействия педагогического коллектива с семьями воспитанников</vt:lpstr>
      <vt:lpstr>Особенности взаимодействия педагогического коллектива с семьями воспитанников</vt:lpstr>
      <vt:lpstr>Участие родителей в жизни ДОУ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Наталия</cp:lastModifiedBy>
  <cp:revision>41</cp:revision>
  <dcterms:created xsi:type="dcterms:W3CDTF">2014-06-24T15:51:35Z</dcterms:created>
  <dcterms:modified xsi:type="dcterms:W3CDTF">2016-12-08T06:30:01Z</dcterms:modified>
</cp:coreProperties>
</file>