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8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0;&#1072;&#1083;&#1080;&#1103;\Documents\&#1086;&#1090;&#1095;&#1077;&#1090;&#1099;%20&#1087;&#1086;%20&#1074;&#1086;&#1089;&#1087;&#1080;&#1090;-&#1086;&#1073;&#1088;&#1072;&#1079;%20&#1076;&#1077;&#1103;&#1090;\&#1086;&#1090;&#1095;&#1077;&#1090;&#1099;%2014-15\&#1051;&#1080;&#1089;&#1090;%20Microsoft%20Exce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семьи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0E0-4625-8CC2-CB0B51393F0A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E0-4625-8CC2-CB0B51393F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полная семья</c:v>
                </c:pt>
                <c:pt idx="1">
                  <c:v>неполная семья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E0-4625-8CC2-CB0B51393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573255266168656E-2"/>
          <c:y val="9.9474624495467484E-2"/>
          <c:w val="0.64948594566704798"/>
          <c:h val="0.801050751009065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0AB-4009-907E-A9248680A661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AB-4009-907E-A9248680A661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0AB-4009-907E-A9248680A661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AB-4009-907E-A9248680A6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высшее</c:v>
                </c:pt>
                <c:pt idx="1">
                  <c:v>средне-специальное</c:v>
                </c:pt>
                <c:pt idx="2">
                  <c:v>среднее</c:v>
                </c:pt>
                <c:pt idx="3">
                  <c:v>неполное среднее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0.31</c:v>
                </c:pt>
                <c:pt idx="1">
                  <c:v>0.47</c:v>
                </c:pt>
                <c:pt idx="2">
                  <c:v>0.2</c:v>
                </c:pt>
                <c:pt idx="3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AB-4009-907E-A9248680A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92233009708737"/>
          <c:y val="0.15894039735099338"/>
          <c:w val="0.37378640776699029"/>
          <c:h val="0.6357615894039735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264-4B1E-AF48-646E77DC5E4B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64-4B1E-AF48-646E77DC5E4B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264-4B1E-AF48-646E77DC5E4B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64-4B1E-AF48-646E77DC5E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положительно влияют</c:v>
                </c:pt>
                <c:pt idx="1">
                  <c:v>хотят воспитывать, но не знают как</c:v>
                </c:pt>
                <c:pt idx="2">
                  <c:v>равнодушны</c:v>
                </c:pt>
                <c:pt idx="3">
                  <c:v>отрицательно влияют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0.47</c:v>
                </c:pt>
                <c:pt idx="1">
                  <c:v>0.35</c:v>
                </c:pt>
                <c:pt idx="2">
                  <c:v>0.08</c:v>
                </c:pt>
                <c:pt idx="3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64-4B1E-AF48-646E77DC5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9D-4902-820D-F1C87C8E3C55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9D-4902-820D-F1C87C8E3C5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9D-4902-820D-F1C87C8E3C5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9D-4902-820D-F1C87C8E3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средне-специальное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9D-4902-820D-F1C87C8E3C5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520342384730911E-2"/>
          <c:y val="0.1932474773288593"/>
          <c:w val="0.80702542724411885"/>
          <c:h val="0.495989422653151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13-4C47-AB7D-5E7BA6C670F1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13-4C47-AB7D-5E7BA6C670F1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13-4C47-AB7D-5E7BA6C670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</c:v>
                </c:pt>
                <c:pt idx="1">
                  <c:v>первая</c:v>
                </c:pt>
                <c:pt idx="2">
                  <c:v>без категории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0.17</c:v>
                </c:pt>
                <c:pt idx="1">
                  <c:v>0.5</c:v>
                </c:pt>
                <c:pt idx="2">
                  <c:v>0.33000000000000013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E13-4C47-AB7D-5E7BA6C67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/>
              <a:t>Уровень усвоения содержания образовательных областей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928442912694869E-2"/>
          <c:y val="0.35022943315029231"/>
          <c:w val="0.57966768281728909"/>
          <c:h val="0.429214367461288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Лист1!$V$64</c:f>
              <c:strCache>
                <c:ptCount val="1"/>
                <c:pt idx="0">
                  <c:v>социально-коммуникативное развитие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Лист1!$U$63</c:f>
              <c:strCache>
                <c:ptCount val="1"/>
                <c:pt idx="0">
                  <c:v>образовательные области</c:v>
                </c:pt>
              </c:strCache>
            </c:strRef>
          </c:cat>
          <c:val>
            <c:numRef>
              <c:f>Лист1!$W$64</c:f>
              <c:numCache>
                <c:formatCode>0%</c:formatCode>
                <c:ptCount val="1"/>
                <c:pt idx="0">
                  <c:v>0.84000000000000019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CB-403C-87B7-DEDF8632E055}"/>
            </c:ext>
          </c:extLst>
        </c:ser>
        <c:ser>
          <c:idx val="1"/>
          <c:order val="1"/>
          <c:tx>
            <c:strRef>
              <c:f>Лист1!$V$65</c:f>
              <c:strCache>
                <c:ptCount val="1"/>
                <c:pt idx="0">
                  <c:v>познавательное развитие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3333333333333367E-3"/>
                  <c:y val="-1.388888888888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CB-403C-87B7-DEDF8632E0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Лист1!$U$63</c:f>
              <c:strCache>
                <c:ptCount val="1"/>
                <c:pt idx="0">
                  <c:v>образовательные области</c:v>
                </c:pt>
              </c:strCache>
            </c:strRef>
          </c:cat>
          <c:val>
            <c:numRef>
              <c:f>Лист1!$W$65</c:f>
              <c:numCache>
                <c:formatCode>0%</c:formatCode>
                <c:ptCount val="1"/>
                <c:pt idx="0">
                  <c:v>0.83000000000000018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CB-403C-87B7-DEDF8632E055}"/>
            </c:ext>
          </c:extLst>
        </c:ser>
        <c:ser>
          <c:idx val="2"/>
          <c:order val="2"/>
          <c:tx>
            <c:strRef>
              <c:f>Лист1!$V$66</c:f>
              <c:strCache>
                <c:ptCount val="1"/>
                <c:pt idx="0">
                  <c:v>речевое развитие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3333333333332881E-3"/>
                  <c:y val="-2.3148148148148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CB-403C-87B7-DEDF8632E0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Лист1!$U$63</c:f>
              <c:strCache>
                <c:ptCount val="1"/>
                <c:pt idx="0">
                  <c:v>образовательные области</c:v>
                </c:pt>
              </c:strCache>
            </c:strRef>
          </c:cat>
          <c:val>
            <c:numRef>
              <c:f>Лист1!$W$66</c:f>
              <c:numCache>
                <c:formatCode>0%</c:formatCode>
                <c:ptCount val="1"/>
                <c:pt idx="0">
                  <c:v>0.7200000000000002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CB-403C-87B7-DEDF8632E055}"/>
            </c:ext>
          </c:extLst>
        </c:ser>
        <c:ser>
          <c:idx val="3"/>
          <c:order val="3"/>
          <c:tx>
            <c:strRef>
              <c:f>Лист1!$V$67</c:f>
              <c:strCache>
                <c:ptCount val="1"/>
                <c:pt idx="0">
                  <c:v>физическое развитие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21E-2"/>
                  <c:y val="-1.388888888888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0CB-403C-87B7-DEDF8632E0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Лист1!$U$63</c:f>
              <c:strCache>
                <c:ptCount val="1"/>
                <c:pt idx="0">
                  <c:v>образовательные области</c:v>
                </c:pt>
              </c:strCache>
            </c:strRef>
          </c:cat>
          <c:val>
            <c:numRef>
              <c:f>Лист1!$W$67</c:f>
              <c:numCache>
                <c:formatCode>0%</c:formatCode>
                <c:ptCount val="1"/>
                <c:pt idx="0">
                  <c:v>0.95000000000000018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0CB-403C-87B7-DEDF8632E055}"/>
            </c:ext>
          </c:extLst>
        </c:ser>
        <c:ser>
          <c:idx val="4"/>
          <c:order val="4"/>
          <c:tx>
            <c:strRef>
              <c:f>Лист1!$V$68</c:f>
              <c:strCache>
                <c:ptCount val="1"/>
                <c:pt idx="0">
                  <c:v>художественно-эстетическое развитие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801E-2"/>
                  <c:y val="-1.8518518518518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0CB-403C-87B7-DEDF8632E0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Лист1!$U$63</c:f>
              <c:strCache>
                <c:ptCount val="1"/>
                <c:pt idx="0">
                  <c:v>образовательные области</c:v>
                </c:pt>
              </c:strCache>
            </c:strRef>
          </c:cat>
          <c:val>
            <c:numRef>
              <c:f>Лист1!$W$68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0CB-403C-87B7-DEDF8632E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320064"/>
        <c:axId val="67338240"/>
        <c:axId val="0"/>
      </c:bar3DChart>
      <c:catAx>
        <c:axId val="67320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7338240"/>
        <c:crosses val="autoZero"/>
        <c:auto val="1"/>
        <c:lblAlgn val="ctr"/>
        <c:lblOffset val="100"/>
        <c:noMultiLvlLbl val="0"/>
      </c:catAx>
      <c:valAx>
        <c:axId val="673382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67320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019605457980391E-2"/>
          <c:y val="0.11329358830146233"/>
          <c:w val="0.55199257625109932"/>
          <c:h val="0.805158855143107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готовы к обучению в школе</c:v>
                </c:pt>
                <c:pt idx="1">
                  <c:v>условно готовы</c:v>
                </c:pt>
                <c:pt idx="2">
                  <c:v>не готовы к обучению в школе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7A-4439-BF65-3DCD821B3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29191-32EF-4D26-8BE1-70E946D568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3EEEF7-C6B9-4A98-BEA7-7948BD5EC250}">
      <dgm:prSet phldrT="[Текст]" custT="1"/>
      <dgm:spPr/>
      <dgm:t>
        <a:bodyPr/>
        <a:lstStyle/>
        <a:p>
          <a:r>
            <a:rPr lang="ru-RU" sz="2000" dirty="0" smtClean="0"/>
            <a:t>Создание условий</a:t>
          </a:r>
          <a:endParaRPr lang="ru-RU" sz="2000" dirty="0"/>
        </a:p>
      </dgm:t>
    </dgm:pt>
    <dgm:pt modelId="{F3806DAE-310D-409A-B453-47599015F6BD}" type="parTrans" cxnId="{396CBB21-2638-42BB-AC33-B704EE62E49E}">
      <dgm:prSet/>
      <dgm:spPr/>
      <dgm:t>
        <a:bodyPr/>
        <a:lstStyle/>
        <a:p>
          <a:endParaRPr lang="ru-RU"/>
        </a:p>
      </dgm:t>
    </dgm:pt>
    <dgm:pt modelId="{FC5D7997-DE90-4CFD-A5F3-B66A84AC3DC6}" type="sibTrans" cxnId="{396CBB21-2638-42BB-AC33-B704EE62E49E}">
      <dgm:prSet/>
      <dgm:spPr/>
      <dgm:t>
        <a:bodyPr/>
        <a:lstStyle/>
        <a:p>
          <a:endParaRPr lang="ru-RU"/>
        </a:p>
      </dgm:t>
    </dgm:pt>
    <dgm:pt modelId="{FE24A0D7-A795-4B01-8438-2D89FB8B2BA0}">
      <dgm:prSet phldrT="[Текст]" custT="1"/>
      <dgm:spPr/>
      <dgm:t>
        <a:bodyPr/>
        <a:lstStyle/>
        <a:p>
          <a:r>
            <a:rPr lang="ru-RU" sz="1800" dirty="0" smtClean="0"/>
            <a:t>Организационно-методическое и педагогическое направление</a:t>
          </a:r>
          <a:endParaRPr lang="ru-RU" sz="1800" dirty="0"/>
        </a:p>
      </dgm:t>
    </dgm:pt>
    <dgm:pt modelId="{6D981814-3489-46D5-84AC-EE5F5393D0F6}" type="parTrans" cxnId="{69BBD27D-1C8C-41EF-999E-FBFBC1209788}">
      <dgm:prSet/>
      <dgm:spPr/>
      <dgm:t>
        <a:bodyPr/>
        <a:lstStyle/>
        <a:p>
          <a:endParaRPr lang="ru-RU"/>
        </a:p>
      </dgm:t>
    </dgm:pt>
    <dgm:pt modelId="{F649320E-DE70-4CAA-8693-C5C9022CEC43}" type="sibTrans" cxnId="{69BBD27D-1C8C-41EF-999E-FBFBC1209788}">
      <dgm:prSet/>
      <dgm:spPr/>
      <dgm:t>
        <a:bodyPr/>
        <a:lstStyle/>
        <a:p>
          <a:endParaRPr lang="ru-RU"/>
        </a:p>
      </dgm:t>
    </dgm:pt>
    <dgm:pt modelId="{55F73496-0DF9-48E7-9172-EA9248447BB8}">
      <dgm:prSet phldrT="[Текст]"/>
      <dgm:spPr/>
      <dgm:t>
        <a:bodyPr/>
        <a:lstStyle/>
        <a:p>
          <a:r>
            <a:rPr lang="ru-RU" dirty="0" smtClean="0"/>
            <a:t>Профилактическое направление</a:t>
          </a:r>
          <a:endParaRPr lang="ru-RU" dirty="0"/>
        </a:p>
      </dgm:t>
    </dgm:pt>
    <dgm:pt modelId="{D111C4B3-5752-4632-8CFF-FD9EAD89845D}" type="parTrans" cxnId="{D93B23C8-EBA0-4B47-8C88-B1A31705C04C}">
      <dgm:prSet/>
      <dgm:spPr/>
      <dgm:t>
        <a:bodyPr/>
        <a:lstStyle/>
        <a:p>
          <a:endParaRPr lang="ru-RU"/>
        </a:p>
      </dgm:t>
    </dgm:pt>
    <dgm:pt modelId="{08118DF9-C402-4F2E-A4C3-B500109EB7C2}" type="sibTrans" cxnId="{D93B23C8-EBA0-4B47-8C88-B1A31705C04C}">
      <dgm:prSet/>
      <dgm:spPr/>
      <dgm:t>
        <a:bodyPr/>
        <a:lstStyle/>
        <a:p>
          <a:endParaRPr lang="ru-RU"/>
        </a:p>
      </dgm:t>
    </dgm:pt>
    <dgm:pt modelId="{CF842CFF-A605-49E4-90C5-8970C07BD1B1}">
      <dgm:prSet phldrT="[Текст]"/>
      <dgm:spPr/>
      <dgm:t>
        <a:bodyPr/>
        <a:lstStyle/>
        <a:p>
          <a:r>
            <a:rPr lang="ru-RU" dirty="0" smtClean="0"/>
            <a:t>Физкультурно-оздоровительное направление</a:t>
          </a:r>
          <a:endParaRPr lang="ru-RU" dirty="0"/>
        </a:p>
      </dgm:t>
    </dgm:pt>
    <dgm:pt modelId="{4D44781B-7028-465E-89E5-02CEF0006E8A}" type="parTrans" cxnId="{CC1D2E9F-6CBD-43BF-84F5-AC7B1A894128}">
      <dgm:prSet/>
      <dgm:spPr/>
      <dgm:t>
        <a:bodyPr/>
        <a:lstStyle/>
        <a:p>
          <a:endParaRPr lang="ru-RU"/>
        </a:p>
      </dgm:t>
    </dgm:pt>
    <dgm:pt modelId="{4E4A6388-2429-4DCE-A271-9D9837EA3E82}" type="sibTrans" cxnId="{CC1D2E9F-6CBD-43BF-84F5-AC7B1A894128}">
      <dgm:prSet/>
      <dgm:spPr/>
      <dgm:t>
        <a:bodyPr/>
        <a:lstStyle/>
        <a:p>
          <a:endParaRPr lang="ru-RU"/>
        </a:p>
      </dgm:t>
    </dgm:pt>
    <dgm:pt modelId="{81EFC39E-E101-4B5C-A503-DE317EDA4CCB}" type="pres">
      <dgm:prSet presAssocID="{56529191-32EF-4D26-8BE1-70E946D568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D7FEA-593D-4CF8-B574-251EA698BC0B}" type="pres">
      <dgm:prSet presAssocID="{123EEEF7-C6B9-4A98-BEA7-7948BD5EC250}" presName="parentLin" presStyleCnt="0"/>
      <dgm:spPr/>
    </dgm:pt>
    <dgm:pt modelId="{7263C65A-98D5-4EB7-BB33-A4A7B3B6D081}" type="pres">
      <dgm:prSet presAssocID="{123EEEF7-C6B9-4A98-BEA7-7948BD5EC25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07FC235-8FAA-4B6F-AF54-494B287E5E91}" type="pres">
      <dgm:prSet presAssocID="{123EEEF7-C6B9-4A98-BEA7-7948BD5EC25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F92E7-BF5C-488B-BFC4-DA6CDED56A1B}" type="pres">
      <dgm:prSet presAssocID="{123EEEF7-C6B9-4A98-BEA7-7948BD5EC250}" presName="negativeSpace" presStyleCnt="0"/>
      <dgm:spPr/>
    </dgm:pt>
    <dgm:pt modelId="{E3DB6BFD-0AF7-47E7-8D1E-F8F0CB81C325}" type="pres">
      <dgm:prSet presAssocID="{123EEEF7-C6B9-4A98-BEA7-7948BD5EC250}" presName="childText" presStyleLbl="conFgAcc1" presStyleIdx="0" presStyleCnt="4">
        <dgm:presLayoutVars>
          <dgm:bulletEnabled val="1"/>
        </dgm:presLayoutVars>
      </dgm:prSet>
      <dgm:spPr/>
    </dgm:pt>
    <dgm:pt modelId="{833F0A2D-011D-4141-B367-B2E669261F5F}" type="pres">
      <dgm:prSet presAssocID="{FC5D7997-DE90-4CFD-A5F3-B66A84AC3DC6}" presName="spaceBetweenRectangles" presStyleCnt="0"/>
      <dgm:spPr/>
    </dgm:pt>
    <dgm:pt modelId="{8155173C-0BFE-400E-8E1B-AD5D36A0136C}" type="pres">
      <dgm:prSet presAssocID="{FE24A0D7-A795-4B01-8438-2D89FB8B2BA0}" presName="parentLin" presStyleCnt="0"/>
      <dgm:spPr/>
    </dgm:pt>
    <dgm:pt modelId="{62275F6D-6E00-4F45-BC0A-F622D2560C03}" type="pres">
      <dgm:prSet presAssocID="{FE24A0D7-A795-4B01-8438-2D89FB8B2BA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E29AFBB-6624-42F7-9DEE-1DCA42550C5B}" type="pres">
      <dgm:prSet presAssocID="{FE24A0D7-A795-4B01-8438-2D89FB8B2BA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3E839-44D3-4E6B-922A-3E7DE59FDBBC}" type="pres">
      <dgm:prSet presAssocID="{FE24A0D7-A795-4B01-8438-2D89FB8B2BA0}" presName="negativeSpace" presStyleCnt="0"/>
      <dgm:spPr/>
    </dgm:pt>
    <dgm:pt modelId="{6802580D-1B42-49D4-9829-88B4E0DED66F}" type="pres">
      <dgm:prSet presAssocID="{FE24A0D7-A795-4B01-8438-2D89FB8B2BA0}" presName="childText" presStyleLbl="conFgAcc1" presStyleIdx="1" presStyleCnt="4">
        <dgm:presLayoutVars>
          <dgm:bulletEnabled val="1"/>
        </dgm:presLayoutVars>
      </dgm:prSet>
      <dgm:spPr/>
    </dgm:pt>
    <dgm:pt modelId="{5D96C43D-1E02-4776-AEBD-94EA8B5F6F73}" type="pres">
      <dgm:prSet presAssocID="{F649320E-DE70-4CAA-8693-C5C9022CEC43}" presName="spaceBetweenRectangles" presStyleCnt="0"/>
      <dgm:spPr/>
    </dgm:pt>
    <dgm:pt modelId="{44882010-35A2-45A4-8BF7-8198DA40CDA4}" type="pres">
      <dgm:prSet presAssocID="{CF842CFF-A605-49E4-90C5-8970C07BD1B1}" presName="parentLin" presStyleCnt="0"/>
      <dgm:spPr/>
    </dgm:pt>
    <dgm:pt modelId="{504E8C02-EAA2-4146-BD5D-83C6BA831EA5}" type="pres">
      <dgm:prSet presAssocID="{CF842CFF-A605-49E4-90C5-8970C07BD1B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C35AAEE-E08F-4CF9-829A-9141133D2A82}" type="pres">
      <dgm:prSet presAssocID="{CF842CFF-A605-49E4-90C5-8970C07BD1B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E498B-D9FA-4170-BC4B-79E98ED9AD46}" type="pres">
      <dgm:prSet presAssocID="{CF842CFF-A605-49E4-90C5-8970C07BD1B1}" presName="negativeSpace" presStyleCnt="0"/>
      <dgm:spPr/>
    </dgm:pt>
    <dgm:pt modelId="{967F5973-A707-4884-89A1-F9B76FCF28D7}" type="pres">
      <dgm:prSet presAssocID="{CF842CFF-A605-49E4-90C5-8970C07BD1B1}" presName="childText" presStyleLbl="conFgAcc1" presStyleIdx="2" presStyleCnt="4">
        <dgm:presLayoutVars>
          <dgm:bulletEnabled val="1"/>
        </dgm:presLayoutVars>
      </dgm:prSet>
      <dgm:spPr/>
    </dgm:pt>
    <dgm:pt modelId="{6155DBC6-D23D-44D1-8D4E-CF00A984F84F}" type="pres">
      <dgm:prSet presAssocID="{4E4A6388-2429-4DCE-A271-9D9837EA3E82}" presName="spaceBetweenRectangles" presStyleCnt="0"/>
      <dgm:spPr/>
    </dgm:pt>
    <dgm:pt modelId="{60855B42-3BA7-4829-BC3D-ABBEF7C95CBC}" type="pres">
      <dgm:prSet presAssocID="{55F73496-0DF9-48E7-9172-EA9248447BB8}" presName="parentLin" presStyleCnt="0"/>
      <dgm:spPr/>
    </dgm:pt>
    <dgm:pt modelId="{6B3DD8B7-0BAD-4229-8DE7-4F0D4852FD4E}" type="pres">
      <dgm:prSet presAssocID="{55F73496-0DF9-48E7-9172-EA9248447BB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2AC9836-0079-47E9-8EEB-689E61954141}" type="pres">
      <dgm:prSet presAssocID="{55F73496-0DF9-48E7-9172-EA9248447BB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3F258-ED3A-480F-84EB-0820B53304FE}" type="pres">
      <dgm:prSet presAssocID="{55F73496-0DF9-48E7-9172-EA9248447BB8}" presName="negativeSpace" presStyleCnt="0"/>
      <dgm:spPr/>
    </dgm:pt>
    <dgm:pt modelId="{5E83119E-E9FA-4536-881F-EF7ECB49BF05}" type="pres">
      <dgm:prSet presAssocID="{55F73496-0DF9-48E7-9172-EA9248447BB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9BBD27D-1C8C-41EF-999E-FBFBC1209788}" srcId="{56529191-32EF-4D26-8BE1-70E946D568C6}" destId="{FE24A0D7-A795-4B01-8438-2D89FB8B2BA0}" srcOrd="1" destOrd="0" parTransId="{6D981814-3489-46D5-84AC-EE5F5393D0F6}" sibTransId="{F649320E-DE70-4CAA-8693-C5C9022CEC43}"/>
    <dgm:cxn modelId="{E3324CB3-2DF1-43D4-A4EE-A193F809BD55}" type="presOf" srcId="{56529191-32EF-4D26-8BE1-70E946D568C6}" destId="{81EFC39E-E101-4B5C-A503-DE317EDA4CCB}" srcOrd="0" destOrd="0" presId="urn:microsoft.com/office/officeart/2005/8/layout/list1"/>
    <dgm:cxn modelId="{D93B23C8-EBA0-4B47-8C88-B1A31705C04C}" srcId="{56529191-32EF-4D26-8BE1-70E946D568C6}" destId="{55F73496-0DF9-48E7-9172-EA9248447BB8}" srcOrd="3" destOrd="0" parTransId="{D111C4B3-5752-4632-8CFF-FD9EAD89845D}" sibTransId="{08118DF9-C402-4F2E-A4C3-B500109EB7C2}"/>
    <dgm:cxn modelId="{1742DE73-EC60-4893-8E7D-045EAE00451D}" type="presOf" srcId="{123EEEF7-C6B9-4A98-BEA7-7948BD5EC250}" destId="{007FC235-8FAA-4B6F-AF54-494B287E5E91}" srcOrd="1" destOrd="0" presId="urn:microsoft.com/office/officeart/2005/8/layout/list1"/>
    <dgm:cxn modelId="{21850BEE-CBD3-4156-83B0-F7CB50EC27D5}" type="presOf" srcId="{FE24A0D7-A795-4B01-8438-2D89FB8B2BA0}" destId="{7E29AFBB-6624-42F7-9DEE-1DCA42550C5B}" srcOrd="1" destOrd="0" presId="urn:microsoft.com/office/officeart/2005/8/layout/list1"/>
    <dgm:cxn modelId="{CC1D2E9F-6CBD-43BF-84F5-AC7B1A894128}" srcId="{56529191-32EF-4D26-8BE1-70E946D568C6}" destId="{CF842CFF-A605-49E4-90C5-8970C07BD1B1}" srcOrd="2" destOrd="0" parTransId="{4D44781B-7028-465E-89E5-02CEF0006E8A}" sibTransId="{4E4A6388-2429-4DCE-A271-9D9837EA3E82}"/>
    <dgm:cxn modelId="{8E7BEA5D-CA31-43B1-BB9D-3AAF11D7D821}" type="presOf" srcId="{55F73496-0DF9-48E7-9172-EA9248447BB8}" destId="{52AC9836-0079-47E9-8EEB-689E61954141}" srcOrd="1" destOrd="0" presId="urn:microsoft.com/office/officeart/2005/8/layout/list1"/>
    <dgm:cxn modelId="{DE01F985-07C8-4C44-97AF-028F0D5DF5C7}" type="presOf" srcId="{55F73496-0DF9-48E7-9172-EA9248447BB8}" destId="{6B3DD8B7-0BAD-4229-8DE7-4F0D4852FD4E}" srcOrd="0" destOrd="0" presId="urn:microsoft.com/office/officeart/2005/8/layout/list1"/>
    <dgm:cxn modelId="{396CBB21-2638-42BB-AC33-B704EE62E49E}" srcId="{56529191-32EF-4D26-8BE1-70E946D568C6}" destId="{123EEEF7-C6B9-4A98-BEA7-7948BD5EC250}" srcOrd="0" destOrd="0" parTransId="{F3806DAE-310D-409A-B453-47599015F6BD}" sibTransId="{FC5D7997-DE90-4CFD-A5F3-B66A84AC3DC6}"/>
    <dgm:cxn modelId="{2C1D9C3D-BF7F-406F-9693-46F7B42D500C}" type="presOf" srcId="{123EEEF7-C6B9-4A98-BEA7-7948BD5EC250}" destId="{7263C65A-98D5-4EB7-BB33-A4A7B3B6D081}" srcOrd="0" destOrd="0" presId="urn:microsoft.com/office/officeart/2005/8/layout/list1"/>
    <dgm:cxn modelId="{F6EF8261-8F55-4BB2-B600-CE99C2A1479B}" type="presOf" srcId="{FE24A0D7-A795-4B01-8438-2D89FB8B2BA0}" destId="{62275F6D-6E00-4F45-BC0A-F622D2560C03}" srcOrd="0" destOrd="0" presId="urn:microsoft.com/office/officeart/2005/8/layout/list1"/>
    <dgm:cxn modelId="{D8DBB2AE-BD5B-4FBD-AC64-0F2FFE3ADDEF}" type="presOf" srcId="{CF842CFF-A605-49E4-90C5-8970C07BD1B1}" destId="{504E8C02-EAA2-4146-BD5D-83C6BA831EA5}" srcOrd="0" destOrd="0" presId="urn:microsoft.com/office/officeart/2005/8/layout/list1"/>
    <dgm:cxn modelId="{6380C9A4-3C64-408E-8813-9EA3569EC635}" type="presOf" srcId="{CF842CFF-A605-49E4-90C5-8970C07BD1B1}" destId="{8C35AAEE-E08F-4CF9-829A-9141133D2A82}" srcOrd="1" destOrd="0" presId="urn:microsoft.com/office/officeart/2005/8/layout/list1"/>
    <dgm:cxn modelId="{6B470637-7C1B-4EDB-A3AC-8E389F3F0C11}" type="presParOf" srcId="{81EFC39E-E101-4B5C-A503-DE317EDA4CCB}" destId="{47AD7FEA-593D-4CF8-B574-251EA698BC0B}" srcOrd="0" destOrd="0" presId="urn:microsoft.com/office/officeart/2005/8/layout/list1"/>
    <dgm:cxn modelId="{298557A2-F5CE-4DDC-81DB-A10F179ACB6E}" type="presParOf" srcId="{47AD7FEA-593D-4CF8-B574-251EA698BC0B}" destId="{7263C65A-98D5-4EB7-BB33-A4A7B3B6D081}" srcOrd="0" destOrd="0" presId="urn:microsoft.com/office/officeart/2005/8/layout/list1"/>
    <dgm:cxn modelId="{36CB740B-EC51-4808-9DBE-D5285623FD6D}" type="presParOf" srcId="{47AD7FEA-593D-4CF8-B574-251EA698BC0B}" destId="{007FC235-8FAA-4B6F-AF54-494B287E5E91}" srcOrd="1" destOrd="0" presId="urn:microsoft.com/office/officeart/2005/8/layout/list1"/>
    <dgm:cxn modelId="{D733B274-C023-4FD1-A37C-CFFB84E30A33}" type="presParOf" srcId="{81EFC39E-E101-4B5C-A503-DE317EDA4CCB}" destId="{7DFF92E7-BF5C-488B-BFC4-DA6CDED56A1B}" srcOrd="1" destOrd="0" presId="urn:microsoft.com/office/officeart/2005/8/layout/list1"/>
    <dgm:cxn modelId="{5D47C73D-A2A7-4B38-88BA-BF86143497D0}" type="presParOf" srcId="{81EFC39E-E101-4B5C-A503-DE317EDA4CCB}" destId="{E3DB6BFD-0AF7-47E7-8D1E-F8F0CB81C325}" srcOrd="2" destOrd="0" presId="urn:microsoft.com/office/officeart/2005/8/layout/list1"/>
    <dgm:cxn modelId="{A6550CC4-164D-4471-84F0-58719D20F265}" type="presParOf" srcId="{81EFC39E-E101-4B5C-A503-DE317EDA4CCB}" destId="{833F0A2D-011D-4141-B367-B2E669261F5F}" srcOrd="3" destOrd="0" presId="urn:microsoft.com/office/officeart/2005/8/layout/list1"/>
    <dgm:cxn modelId="{72AF2C18-E41A-4FB0-B64B-A0EBFD10A4A2}" type="presParOf" srcId="{81EFC39E-E101-4B5C-A503-DE317EDA4CCB}" destId="{8155173C-0BFE-400E-8E1B-AD5D36A0136C}" srcOrd="4" destOrd="0" presId="urn:microsoft.com/office/officeart/2005/8/layout/list1"/>
    <dgm:cxn modelId="{5AE002EC-F974-4FAC-8523-531443BB4B80}" type="presParOf" srcId="{8155173C-0BFE-400E-8E1B-AD5D36A0136C}" destId="{62275F6D-6E00-4F45-BC0A-F622D2560C03}" srcOrd="0" destOrd="0" presId="urn:microsoft.com/office/officeart/2005/8/layout/list1"/>
    <dgm:cxn modelId="{87AF8C8D-7BA9-4C3E-8E28-BB7FA6411E2E}" type="presParOf" srcId="{8155173C-0BFE-400E-8E1B-AD5D36A0136C}" destId="{7E29AFBB-6624-42F7-9DEE-1DCA42550C5B}" srcOrd="1" destOrd="0" presId="urn:microsoft.com/office/officeart/2005/8/layout/list1"/>
    <dgm:cxn modelId="{1BAC684B-AC38-4CE2-9332-625409A6C7C0}" type="presParOf" srcId="{81EFC39E-E101-4B5C-A503-DE317EDA4CCB}" destId="{DAA3E839-44D3-4E6B-922A-3E7DE59FDBBC}" srcOrd="5" destOrd="0" presId="urn:microsoft.com/office/officeart/2005/8/layout/list1"/>
    <dgm:cxn modelId="{1CD2B47F-1569-4B32-80B5-E5D30A4752FE}" type="presParOf" srcId="{81EFC39E-E101-4B5C-A503-DE317EDA4CCB}" destId="{6802580D-1B42-49D4-9829-88B4E0DED66F}" srcOrd="6" destOrd="0" presId="urn:microsoft.com/office/officeart/2005/8/layout/list1"/>
    <dgm:cxn modelId="{4D605A9F-FCB5-4A19-B744-2B354AD74588}" type="presParOf" srcId="{81EFC39E-E101-4B5C-A503-DE317EDA4CCB}" destId="{5D96C43D-1E02-4776-AEBD-94EA8B5F6F73}" srcOrd="7" destOrd="0" presId="urn:microsoft.com/office/officeart/2005/8/layout/list1"/>
    <dgm:cxn modelId="{E7BB251D-12AF-4F8A-B4E0-2E89D24BB108}" type="presParOf" srcId="{81EFC39E-E101-4B5C-A503-DE317EDA4CCB}" destId="{44882010-35A2-45A4-8BF7-8198DA40CDA4}" srcOrd="8" destOrd="0" presId="urn:microsoft.com/office/officeart/2005/8/layout/list1"/>
    <dgm:cxn modelId="{91C0D0DC-3BB0-42CC-8D46-8843D962DBD0}" type="presParOf" srcId="{44882010-35A2-45A4-8BF7-8198DA40CDA4}" destId="{504E8C02-EAA2-4146-BD5D-83C6BA831EA5}" srcOrd="0" destOrd="0" presId="urn:microsoft.com/office/officeart/2005/8/layout/list1"/>
    <dgm:cxn modelId="{092D3951-46E2-417D-B914-369C7263B95F}" type="presParOf" srcId="{44882010-35A2-45A4-8BF7-8198DA40CDA4}" destId="{8C35AAEE-E08F-4CF9-829A-9141133D2A82}" srcOrd="1" destOrd="0" presId="urn:microsoft.com/office/officeart/2005/8/layout/list1"/>
    <dgm:cxn modelId="{3E35DF1C-EF6F-448E-AFD0-2C28968E3892}" type="presParOf" srcId="{81EFC39E-E101-4B5C-A503-DE317EDA4CCB}" destId="{552E498B-D9FA-4170-BC4B-79E98ED9AD46}" srcOrd="9" destOrd="0" presId="urn:microsoft.com/office/officeart/2005/8/layout/list1"/>
    <dgm:cxn modelId="{1A047D6C-4447-4D4A-B596-65CE9310C1E3}" type="presParOf" srcId="{81EFC39E-E101-4B5C-A503-DE317EDA4CCB}" destId="{967F5973-A707-4884-89A1-F9B76FCF28D7}" srcOrd="10" destOrd="0" presId="urn:microsoft.com/office/officeart/2005/8/layout/list1"/>
    <dgm:cxn modelId="{CAD18724-039C-442F-A210-C3D4222A2E5F}" type="presParOf" srcId="{81EFC39E-E101-4B5C-A503-DE317EDA4CCB}" destId="{6155DBC6-D23D-44D1-8D4E-CF00A984F84F}" srcOrd="11" destOrd="0" presId="urn:microsoft.com/office/officeart/2005/8/layout/list1"/>
    <dgm:cxn modelId="{D462EBB0-D327-4E79-BC35-EBED2B85B598}" type="presParOf" srcId="{81EFC39E-E101-4B5C-A503-DE317EDA4CCB}" destId="{60855B42-3BA7-4829-BC3D-ABBEF7C95CBC}" srcOrd="12" destOrd="0" presId="urn:microsoft.com/office/officeart/2005/8/layout/list1"/>
    <dgm:cxn modelId="{497DF061-4394-4500-9381-0C2A7EDE49EC}" type="presParOf" srcId="{60855B42-3BA7-4829-BC3D-ABBEF7C95CBC}" destId="{6B3DD8B7-0BAD-4229-8DE7-4F0D4852FD4E}" srcOrd="0" destOrd="0" presId="urn:microsoft.com/office/officeart/2005/8/layout/list1"/>
    <dgm:cxn modelId="{1CB03BE9-BE63-40B0-A551-5F3EA1F36739}" type="presParOf" srcId="{60855B42-3BA7-4829-BC3D-ABBEF7C95CBC}" destId="{52AC9836-0079-47E9-8EEB-689E61954141}" srcOrd="1" destOrd="0" presId="urn:microsoft.com/office/officeart/2005/8/layout/list1"/>
    <dgm:cxn modelId="{9B5EE9E1-62D0-4579-A124-894CD8B2E39C}" type="presParOf" srcId="{81EFC39E-E101-4B5C-A503-DE317EDA4CCB}" destId="{C563F258-ED3A-480F-84EB-0820B53304FE}" srcOrd="13" destOrd="0" presId="urn:microsoft.com/office/officeart/2005/8/layout/list1"/>
    <dgm:cxn modelId="{F14BDE7C-814E-499A-9FAE-F05C7461B776}" type="presParOf" srcId="{81EFC39E-E101-4B5C-A503-DE317EDA4CCB}" destId="{5E83119E-E9FA-4536-881F-EF7ECB49BF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B6BFD-0AF7-47E7-8D1E-F8F0CB81C325}">
      <dsp:nvSpPr>
        <dsp:cNvPr id="0" name=""/>
        <dsp:cNvSpPr/>
      </dsp:nvSpPr>
      <dsp:spPr>
        <a:xfrm>
          <a:off x="0" y="497184"/>
          <a:ext cx="8915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FC235-8FAA-4B6F-AF54-494B287E5E91}">
      <dsp:nvSpPr>
        <dsp:cNvPr id="0" name=""/>
        <dsp:cNvSpPr/>
      </dsp:nvSpPr>
      <dsp:spPr>
        <a:xfrm>
          <a:off x="445770" y="216744"/>
          <a:ext cx="624078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условий</a:t>
          </a:r>
          <a:endParaRPr lang="ru-RU" sz="2000" kern="1200" dirty="0"/>
        </a:p>
      </dsp:txBody>
      <dsp:txXfrm>
        <a:off x="473150" y="244124"/>
        <a:ext cx="6186020" cy="506120"/>
      </dsp:txXfrm>
    </dsp:sp>
    <dsp:sp modelId="{6802580D-1B42-49D4-9829-88B4E0DED66F}">
      <dsp:nvSpPr>
        <dsp:cNvPr id="0" name=""/>
        <dsp:cNvSpPr/>
      </dsp:nvSpPr>
      <dsp:spPr>
        <a:xfrm>
          <a:off x="0" y="1359025"/>
          <a:ext cx="8915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9AFBB-6624-42F7-9DEE-1DCA42550C5B}">
      <dsp:nvSpPr>
        <dsp:cNvPr id="0" name=""/>
        <dsp:cNvSpPr/>
      </dsp:nvSpPr>
      <dsp:spPr>
        <a:xfrm>
          <a:off x="445770" y="1078584"/>
          <a:ext cx="624078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Организационно-методическое и педагогическое направление</a:t>
          </a:r>
          <a:endParaRPr lang="ru-RU" sz="1800" kern="1200" dirty="0"/>
        </a:p>
      </dsp:txBody>
      <dsp:txXfrm>
        <a:off x="473150" y="1105964"/>
        <a:ext cx="6186020" cy="506120"/>
      </dsp:txXfrm>
    </dsp:sp>
    <dsp:sp modelId="{967F5973-A707-4884-89A1-F9B76FCF28D7}">
      <dsp:nvSpPr>
        <dsp:cNvPr id="0" name=""/>
        <dsp:cNvSpPr/>
      </dsp:nvSpPr>
      <dsp:spPr>
        <a:xfrm>
          <a:off x="0" y="2220865"/>
          <a:ext cx="8915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5AAEE-E08F-4CF9-829A-9141133D2A82}">
      <dsp:nvSpPr>
        <dsp:cNvPr id="0" name=""/>
        <dsp:cNvSpPr/>
      </dsp:nvSpPr>
      <dsp:spPr>
        <a:xfrm>
          <a:off x="445770" y="1940425"/>
          <a:ext cx="624078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Физкультурно-оздоровительное направление</a:t>
          </a:r>
          <a:endParaRPr lang="ru-RU" sz="1900" kern="1200" dirty="0"/>
        </a:p>
      </dsp:txBody>
      <dsp:txXfrm>
        <a:off x="473150" y="1967805"/>
        <a:ext cx="6186020" cy="506120"/>
      </dsp:txXfrm>
    </dsp:sp>
    <dsp:sp modelId="{5E83119E-E9FA-4536-881F-EF7ECB49BF05}">
      <dsp:nvSpPr>
        <dsp:cNvPr id="0" name=""/>
        <dsp:cNvSpPr/>
      </dsp:nvSpPr>
      <dsp:spPr>
        <a:xfrm>
          <a:off x="0" y="3082705"/>
          <a:ext cx="8915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C9836-0079-47E9-8EEB-689E61954141}">
      <dsp:nvSpPr>
        <dsp:cNvPr id="0" name=""/>
        <dsp:cNvSpPr/>
      </dsp:nvSpPr>
      <dsp:spPr>
        <a:xfrm>
          <a:off x="445770" y="2802265"/>
          <a:ext cx="624078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Профилактическое направление</a:t>
          </a:r>
          <a:endParaRPr lang="ru-RU" sz="1900" kern="1200" dirty="0"/>
        </a:p>
      </dsp:txBody>
      <dsp:txXfrm>
        <a:off x="473150" y="2829645"/>
        <a:ext cx="618602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97C-D1A8-4BA0-807E-AAF04EF7245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12E3221-8980-49C1-B5C6-E07AB11D0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5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97C-D1A8-4BA0-807E-AAF04EF7245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2E3221-8980-49C1-B5C6-E07AB11D0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97C-D1A8-4BA0-807E-AAF04EF7245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2E3221-8980-49C1-B5C6-E07AB11D029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7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97C-D1A8-4BA0-807E-AAF04EF7245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2E3221-8980-49C1-B5C6-E07AB11D0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97C-D1A8-4BA0-807E-AAF04EF7245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2E3221-8980-49C1-B5C6-E07AB11D029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2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97C-D1A8-4BA0-807E-AAF04EF7245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2E3221-8980-49C1-B5C6-E07AB11D0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97C-D1A8-4BA0-807E-AAF04EF7245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3221-8980-49C1-B5C6-E07AB11D0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97C-D1A8-4BA0-807E-AAF04EF7245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3221-8980-49C1-B5C6-E07AB11D0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97C-D1A8-4BA0-807E-AAF04EF7245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3221-8980-49C1-B5C6-E07AB11D0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2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97C-D1A8-4BA0-807E-AAF04EF7245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2E3221-8980-49C1-B5C6-E07AB11D0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97C-D1A8-4BA0-807E-AAF04EF7245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2E3221-8980-49C1-B5C6-E07AB11D0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97C-D1A8-4BA0-807E-AAF04EF7245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2E3221-8980-49C1-B5C6-E07AB11D0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97C-D1A8-4BA0-807E-AAF04EF7245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3221-8980-49C1-B5C6-E07AB11D0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97C-D1A8-4BA0-807E-AAF04EF7245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3221-8980-49C1-B5C6-E07AB11D0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97C-D1A8-4BA0-807E-AAF04EF7245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3221-8980-49C1-B5C6-E07AB11D0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97C-D1A8-4BA0-807E-AAF04EF7245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2E3221-8980-49C1-B5C6-E07AB11D0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9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AB97C-D1A8-4BA0-807E-AAF04EF7245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2E3221-8980-49C1-B5C6-E07AB11D0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3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antipinanataliya@mail.ru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Публичный доклад заведующего </a:t>
            </a:r>
            <a:br>
              <a:rPr lang="ru-RU" sz="4400" dirty="0" smtClean="0"/>
            </a:br>
            <a:r>
              <a:rPr lang="ru-RU" sz="4400" dirty="0" smtClean="0"/>
              <a:t>МДОУ «Детский сад № 1 «Теремок» </a:t>
            </a:r>
            <a:br>
              <a:rPr lang="ru-RU" sz="4400" dirty="0" smtClean="0"/>
            </a:br>
            <a:r>
              <a:rPr lang="ru-RU" sz="4400" dirty="0" smtClean="0"/>
              <a:t>за 2016 год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5286375"/>
            <a:ext cx="8915399" cy="1209675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Заведующий</a:t>
            </a:r>
          </a:p>
          <a:p>
            <a:pPr algn="r"/>
            <a:r>
              <a:rPr lang="ru-RU" sz="2400" dirty="0" smtClean="0"/>
              <a:t>Антипина Наталия Юрьевна</a:t>
            </a:r>
          </a:p>
          <a:p>
            <a:pPr algn="ctr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0022" y="400481"/>
            <a:ext cx="1678578" cy="1674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32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кадрового потенциала</a:t>
            </a:r>
            <a:br>
              <a:rPr lang="ru-RU" dirty="0" smtClean="0"/>
            </a:br>
            <a:r>
              <a:rPr lang="ru-RU" sz="2800" i="1" dirty="0" smtClean="0"/>
              <a:t>конкурсное движение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8775" y="1904999"/>
            <a:ext cx="10448925" cy="4371975"/>
          </a:xfrm>
        </p:spPr>
        <p:txBody>
          <a:bodyPr>
            <a:normAutofit/>
          </a:bodyPr>
          <a:lstStyle/>
          <a:p>
            <a:r>
              <a:rPr lang="ru-RU" dirty="0"/>
              <a:t>Всероссийский конкурс декоративно-прикладного искусства «Эксклюзивная закладка для книги</a:t>
            </a:r>
            <a:r>
              <a:rPr lang="ru-RU" dirty="0" smtClean="0"/>
              <a:t>» - </a:t>
            </a:r>
            <a:r>
              <a:rPr lang="ru-RU" dirty="0" err="1" smtClean="0"/>
              <a:t>Шапорева</a:t>
            </a:r>
            <a:r>
              <a:rPr lang="ru-RU" dirty="0" smtClean="0"/>
              <a:t> Е.В., Шошина </a:t>
            </a:r>
            <a:r>
              <a:rPr lang="ru-RU" dirty="0"/>
              <a:t>Т.С</a:t>
            </a:r>
            <a:r>
              <a:rPr lang="ru-RU" dirty="0" smtClean="0"/>
              <a:t>., </a:t>
            </a:r>
            <a:r>
              <a:rPr lang="ru-RU" dirty="0" err="1"/>
              <a:t>Сосновцева</a:t>
            </a:r>
            <a:r>
              <a:rPr lang="ru-RU" dirty="0"/>
              <a:t> Т.Ю</a:t>
            </a:r>
            <a:r>
              <a:rPr lang="ru-RU" dirty="0" smtClean="0"/>
              <a:t>.</a:t>
            </a:r>
          </a:p>
          <a:p>
            <a:r>
              <a:rPr lang="ru-RU" dirty="0"/>
              <a:t>Творческий конкурс «</a:t>
            </a:r>
            <a:r>
              <a:rPr lang="ru-RU" dirty="0" err="1"/>
              <a:t>Талантофф</a:t>
            </a:r>
            <a:r>
              <a:rPr lang="ru-RU" dirty="0" smtClean="0"/>
              <a:t>» - </a:t>
            </a:r>
            <a:r>
              <a:rPr lang="ru-RU" dirty="0" err="1"/>
              <a:t>Шапорева</a:t>
            </a:r>
            <a:r>
              <a:rPr lang="ru-RU" dirty="0"/>
              <a:t> Е.В.</a:t>
            </a:r>
            <a:endParaRPr lang="ru-RU" dirty="0" smtClean="0"/>
          </a:p>
          <a:p>
            <a:r>
              <a:rPr lang="ru-RU" dirty="0"/>
              <a:t>Творческий конкурс «</a:t>
            </a:r>
            <a:r>
              <a:rPr lang="ru-RU" dirty="0" err="1"/>
              <a:t>Артконкурс</a:t>
            </a:r>
            <a:r>
              <a:rPr lang="ru-RU" dirty="0" smtClean="0"/>
              <a:t>» - </a:t>
            </a:r>
            <a:r>
              <a:rPr lang="ru-RU" dirty="0"/>
              <a:t>Шошина Т.С.</a:t>
            </a:r>
            <a:endParaRPr lang="ru-RU" dirty="0" smtClean="0"/>
          </a:p>
          <a:p>
            <a:r>
              <a:rPr lang="ru-RU" dirty="0"/>
              <a:t>Экологическая </a:t>
            </a:r>
            <a:r>
              <a:rPr lang="ru-RU" dirty="0" smtClean="0"/>
              <a:t>конференция - </a:t>
            </a:r>
            <a:r>
              <a:rPr lang="ru-RU" dirty="0" err="1"/>
              <a:t>Сосновцева</a:t>
            </a:r>
            <a:r>
              <a:rPr lang="ru-RU" dirty="0"/>
              <a:t> </a:t>
            </a:r>
            <a:r>
              <a:rPr lang="ru-RU" dirty="0" smtClean="0"/>
              <a:t>Т.Ю., </a:t>
            </a:r>
            <a:r>
              <a:rPr lang="ru-RU" dirty="0" err="1" smtClean="0"/>
              <a:t>Мутовкина</a:t>
            </a:r>
            <a:r>
              <a:rPr lang="ru-RU" dirty="0" smtClean="0"/>
              <a:t> </a:t>
            </a:r>
            <a:r>
              <a:rPr lang="ru-RU" dirty="0"/>
              <a:t>Т.И.</a:t>
            </a:r>
            <a:endParaRPr lang="ru-RU" dirty="0" smtClean="0"/>
          </a:p>
          <a:p>
            <a:r>
              <a:rPr lang="ru-RU" dirty="0"/>
              <a:t>Районный конкурс-фестиваль детского творчества «Безопасное движение – это жизнь</a:t>
            </a:r>
            <a:r>
              <a:rPr lang="ru-RU" dirty="0" smtClean="0"/>
              <a:t>» - Каленова О.Р., Шошина Т.С., </a:t>
            </a:r>
            <a:r>
              <a:rPr lang="ru-RU" dirty="0" err="1"/>
              <a:t>Ш</a:t>
            </a:r>
            <a:r>
              <a:rPr lang="ru-RU" dirty="0" err="1" smtClean="0"/>
              <a:t>айдрова</a:t>
            </a:r>
            <a:r>
              <a:rPr lang="ru-RU" dirty="0" smtClean="0"/>
              <a:t> Т.А.</a:t>
            </a:r>
          </a:p>
          <a:p>
            <a:r>
              <a:rPr lang="ru-RU" dirty="0"/>
              <a:t>Конкурс детского творчества «Восходящие звездочки Страны Ямщика</a:t>
            </a:r>
            <a:r>
              <a:rPr lang="ru-RU" dirty="0" smtClean="0"/>
              <a:t>» - </a:t>
            </a:r>
            <a:r>
              <a:rPr lang="ru-RU" dirty="0" err="1"/>
              <a:t>Шайдрова</a:t>
            </a:r>
            <a:r>
              <a:rPr lang="ru-RU" dirty="0"/>
              <a:t> </a:t>
            </a:r>
            <a:r>
              <a:rPr lang="ru-RU" dirty="0" smtClean="0"/>
              <a:t>Т.А., Головина </a:t>
            </a:r>
            <a:r>
              <a:rPr lang="ru-RU" dirty="0"/>
              <a:t>О.В.</a:t>
            </a:r>
            <a:endParaRPr lang="ru-RU" dirty="0" smtClean="0"/>
          </a:p>
          <a:p>
            <a:r>
              <a:rPr lang="ru-RU" dirty="0"/>
              <a:t>Открытый фестиваль скульптур лошадей «Колесо ямщика</a:t>
            </a:r>
            <a:r>
              <a:rPr lang="ru-RU" dirty="0" smtClean="0"/>
              <a:t>»</a:t>
            </a:r>
          </a:p>
          <a:p>
            <a:r>
              <a:rPr lang="ru-RU" dirty="0"/>
              <a:t>Спортивные соревнования «Будь здоров, педагог»</a:t>
            </a:r>
          </a:p>
        </p:txBody>
      </p:sp>
    </p:spTree>
    <p:extLst>
      <p:ext uri="{BB962C8B-B14F-4D97-AF65-F5344CB8AC3E}">
        <p14:creationId xmlns:p14="http://schemas.microsoft.com/office/powerpoint/2010/main" val="36087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организации образовательного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i="1" dirty="0"/>
              <a:t>Цель </a:t>
            </a:r>
            <a:r>
              <a:rPr lang="ru-RU" sz="2400" b="1" i="1" dirty="0" smtClean="0"/>
              <a:t>основной образовательной программы </a:t>
            </a:r>
          </a:p>
          <a:p>
            <a:pPr marL="0" indent="0" algn="ctr">
              <a:buNone/>
            </a:pPr>
            <a:r>
              <a:rPr lang="ru-RU" sz="2400" b="1" i="1" dirty="0" smtClean="0"/>
              <a:t>МДОУ «Детский сад № 1 «Теремок»</a:t>
            </a:r>
            <a:r>
              <a:rPr lang="ru-RU" sz="2400" i="1" dirty="0" smtClean="0"/>
              <a:t> </a:t>
            </a:r>
            <a:endParaRPr lang="ru-RU" sz="2400" dirty="0"/>
          </a:p>
          <a:p>
            <a:pPr marL="0" indent="0" algn="just">
              <a:buNone/>
            </a:pPr>
            <a:r>
              <a:rPr lang="ru-RU" dirty="0" smtClean="0"/>
              <a:t>создание </a:t>
            </a:r>
            <a:r>
              <a:rPr lang="ru-RU" dirty="0"/>
              <a:t>условий развития ребенка, открывающих возможности для его позитивной социализации, личностного развития, развития инициативы и творческих способностей на основе сотрудничества со взрослыми и сверстниками и соответствующих возрасту видов деятельности;  создание развивающей образовательной среды, которая представляет собой систему условий социализации и индивидуализации детей.</a:t>
            </a:r>
          </a:p>
        </p:txBody>
      </p:sp>
    </p:spTree>
    <p:extLst>
      <p:ext uri="{BB962C8B-B14F-4D97-AF65-F5344CB8AC3E}">
        <p14:creationId xmlns:p14="http://schemas.microsoft.com/office/powerpoint/2010/main" val="9223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организации образовательного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/>
              <a:t>Вариативная часть</a:t>
            </a:r>
          </a:p>
          <a:p>
            <a:r>
              <a:rPr lang="ru-RU" altLang="ru-RU" dirty="0" smtClean="0"/>
              <a:t>Занятия </a:t>
            </a:r>
            <a:r>
              <a:rPr lang="ru-RU" altLang="ru-RU" dirty="0"/>
              <a:t>педагога-психолога по развитию эмоциональной сферы в средней, старшей группе</a:t>
            </a:r>
          </a:p>
          <a:p>
            <a:r>
              <a:rPr lang="ru-RU" altLang="ru-RU" dirty="0"/>
              <a:t>Занятия педагога-психолога по развитию познавательных процессов в подготовительной группе</a:t>
            </a:r>
          </a:p>
          <a:p>
            <a:r>
              <a:rPr lang="ru-RU" altLang="ru-RU" dirty="0"/>
              <a:t>Занятия учителя-логопеда по развитию речевых навыков в подготовительной </a:t>
            </a:r>
            <a:r>
              <a:rPr lang="ru-RU" altLang="ru-RU" dirty="0" smtClean="0"/>
              <a:t>группе (лексико-грамматический строй речи)</a:t>
            </a:r>
          </a:p>
          <a:p>
            <a:r>
              <a:rPr lang="ru-RU" altLang="ru-RU" dirty="0" smtClean="0"/>
              <a:t>Занятия по </a:t>
            </a:r>
            <a:r>
              <a:rPr lang="ru-RU" altLang="ru-RU" dirty="0" err="1" smtClean="0"/>
              <a:t>логоритмике</a:t>
            </a:r>
            <a:r>
              <a:rPr lang="ru-RU" altLang="ru-RU" dirty="0" smtClean="0"/>
              <a:t> во 2-й младшей группе</a:t>
            </a:r>
            <a:endParaRPr lang="ru-RU" altLang="ru-RU" dirty="0"/>
          </a:p>
          <a:p>
            <a:r>
              <a:rPr lang="ru-RU" altLang="ru-RU" dirty="0"/>
              <a:t>Оздоровительно-игровые часы, начиная со среднего </a:t>
            </a:r>
            <a:r>
              <a:rPr lang="ru-RU" altLang="ru-RU" dirty="0" smtClean="0"/>
              <a:t>возраста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25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785" y="385985"/>
            <a:ext cx="8911687" cy="1280890"/>
          </a:xfrm>
        </p:spPr>
        <p:txBody>
          <a:bodyPr/>
          <a:lstStyle/>
          <a:p>
            <a:r>
              <a:rPr lang="ru-RU" dirty="0" smtClean="0"/>
              <a:t>Особенности организации образовательного процесса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88" y="1590675"/>
            <a:ext cx="3225800" cy="241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1535906"/>
            <a:ext cx="3371848" cy="2528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96" y="3706998"/>
            <a:ext cx="4575904" cy="2576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08" y="4010025"/>
            <a:ext cx="3594100" cy="269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70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050" y="366935"/>
            <a:ext cx="9228137" cy="1157065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организации образовательного процесса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01" y="1842083"/>
            <a:ext cx="3058023" cy="2293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52650" y="1524000"/>
            <a:ext cx="2751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Студия «Веселые фантазии»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1842083"/>
            <a:ext cx="3190874" cy="2393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245876" y="1505008"/>
            <a:ext cx="2375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Студия  «До-ми-соль-ка»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71" y="4217157"/>
            <a:ext cx="3261487" cy="2446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7290760" y="6457950"/>
            <a:ext cx="2331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«Театральный теремок»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150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Оздоровительная работа в детском саду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93018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65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Оздоровительная работа в детском саду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55" y="2185590"/>
            <a:ext cx="3545945" cy="2659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4200526"/>
            <a:ext cx="3390899" cy="2543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1771" y="2152691"/>
            <a:ext cx="3586249" cy="2692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503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975" y="268090"/>
            <a:ext cx="8911687" cy="1280890"/>
          </a:xfrm>
        </p:spPr>
        <p:txBody>
          <a:bodyPr/>
          <a:lstStyle/>
          <a:p>
            <a:r>
              <a:rPr lang="ru-RU" dirty="0" smtClean="0"/>
              <a:t>Условия осуществления образовательного процесса</a:t>
            </a:r>
            <a:endParaRPr lang="ru-RU" dirty="0"/>
          </a:p>
        </p:txBody>
      </p:sp>
      <p:pic>
        <p:nvPicPr>
          <p:cNvPr id="4" name="Содержимое 4" descr="100_254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0547" y="4123031"/>
            <a:ext cx="3436303" cy="2579338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444" y="1436758"/>
            <a:ext cx="3811899" cy="2858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107" y="3979036"/>
            <a:ext cx="3631111" cy="2723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48" y="1467418"/>
            <a:ext cx="3457574" cy="2593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2661796"/>
            <a:ext cx="3571875" cy="2678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244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301" y="300260"/>
            <a:ext cx="9142412" cy="1280890"/>
          </a:xfrm>
        </p:spPr>
        <p:txBody>
          <a:bodyPr/>
          <a:lstStyle/>
          <a:p>
            <a:r>
              <a:rPr lang="ru-RU" dirty="0" smtClean="0"/>
              <a:t>Условия осуществления образовательного процесса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1714500"/>
            <a:ext cx="3622146" cy="2716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10" y="1714500"/>
            <a:ext cx="4143375" cy="3107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06290" y="3970655"/>
            <a:ext cx="3688080" cy="2766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19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Здоровье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dirty="0" smtClean="0"/>
              <a:t>преобладающие </a:t>
            </a:r>
            <a:r>
              <a:rPr lang="ru-RU" altLang="ru-RU" sz="2400" dirty="0"/>
              <a:t>заболевания:</a:t>
            </a:r>
          </a:p>
          <a:p>
            <a:pPr>
              <a:buFontTx/>
              <a:buNone/>
            </a:pPr>
            <a:r>
              <a:rPr lang="ru-RU" altLang="ru-RU" sz="2400" dirty="0" smtClean="0"/>
              <a:t>     -заболевания лор-органов</a:t>
            </a:r>
          </a:p>
          <a:p>
            <a:pPr>
              <a:buFontTx/>
              <a:buNone/>
            </a:pPr>
            <a:r>
              <a:rPr lang="ru-RU" altLang="ru-RU" sz="2400" dirty="0"/>
              <a:t> </a:t>
            </a:r>
            <a:r>
              <a:rPr lang="ru-RU" altLang="ru-RU" sz="2400" dirty="0" smtClean="0"/>
              <a:t>    - заболевания глаз</a:t>
            </a:r>
            <a:endParaRPr lang="ru-RU" altLang="ru-RU" sz="2400" dirty="0"/>
          </a:p>
          <a:p>
            <a:pPr>
              <a:buFontTx/>
              <a:buNone/>
            </a:pPr>
            <a:r>
              <a:rPr lang="ru-RU" altLang="ru-RU" sz="2400" dirty="0" smtClean="0"/>
              <a:t>     -дефекты </a:t>
            </a:r>
            <a:r>
              <a:rPr lang="ru-RU" altLang="ru-RU" sz="2400" dirty="0"/>
              <a:t>речи </a:t>
            </a:r>
          </a:p>
          <a:p>
            <a:r>
              <a:rPr lang="ru-RU" altLang="ru-RU" sz="2400" dirty="0" smtClean="0"/>
              <a:t>заболеваемость</a:t>
            </a:r>
            <a:endParaRPr lang="ru-RU" altLang="ru-RU" sz="2400" dirty="0"/>
          </a:p>
          <a:p>
            <a:pPr>
              <a:buNone/>
            </a:pPr>
            <a:r>
              <a:rPr lang="ru-RU" altLang="ru-RU" sz="2400" dirty="0" smtClean="0"/>
              <a:t>       </a:t>
            </a:r>
            <a:r>
              <a:rPr lang="ru-RU" altLang="ru-RU" sz="2400" dirty="0"/>
              <a:t>12% (15% в прошлом году)</a:t>
            </a:r>
          </a:p>
          <a:p>
            <a:pPr>
              <a:buFontTx/>
              <a:buNone/>
            </a:pPr>
            <a:r>
              <a:rPr lang="ru-RU" altLang="ru-RU" sz="2400" dirty="0" smtClean="0"/>
              <a:t>       6 </a:t>
            </a:r>
            <a:r>
              <a:rPr lang="ru-RU" altLang="ru-RU" sz="2400" dirty="0"/>
              <a:t>случаев на </a:t>
            </a:r>
            <a:r>
              <a:rPr lang="ru-RU" altLang="ru-RU" sz="2400" dirty="0" smtClean="0"/>
              <a:t>ребенка (8 в прошлом году)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5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характеристика </a:t>
            </a:r>
            <a:br>
              <a:rPr lang="ru-RU" dirty="0" smtClean="0"/>
            </a:br>
            <a:r>
              <a:rPr lang="ru-RU" dirty="0" smtClean="0"/>
              <a:t>детского сада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z="2400" dirty="0"/>
              <a:t>Дата открытия февраль 1962 года</a:t>
            </a:r>
          </a:p>
          <a:p>
            <a:r>
              <a:rPr lang="ru-RU" altLang="ru-RU" sz="2400" dirty="0"/>
              <a:t>Проектная мощность 5 групп, 110 детей</a:t>
            </a:r>
          </a:p>
          <a:p>
            <a:r>
              <a:rPr lang="ru-RU" altLang="ru-RU" sz="2400" dirty="0"/>
              <a:t>Площадь помещений 912 </a:t>
            </a:r>
            <a:r>
              <a:rPr lang="ru-RU" altLang="ru-RU" sz="2400" dirty="0" err="1"/>
              <a:t>кв.м</a:t>
            </a:r>
            <a:r>
              <a:rPr lang="ru-RU" altLang="ru-RU" sz="2400" dirty="0"/>
              <a:t>.</a:t>
            </a:r>
          </a:p>
          <a:p>
            <a:r>
              <a:rPr lang="ru-RU" altLang="ru-RU" sz="2400" dirty="0"/>
              <a:t>Площадь участка 5204 </a:t>
            </a:r>
            <a:r>
              <a:rPr lang="ru-RU" altLang="ru-RU" sz="2400" dirty="0" err="1"/>
              <a:t>кв.м</a:t>
            </a:r>
            <a:r>
              <a:rPr lang="ru-RU" altLang="ru-RU" sz="2400" dirty="0"/>
              <a:t>.</a:t>
            </a:r>
          </a:p>
          <a:p>
            <a:r>
              <a:rPr lang="ru-RU" altLang="ru-RU" sz="2400" dirty="0"/>
              <a:t>Режим работы </a:t>
            </a:r>
            <a:r>
              <a:rPr lang="ru-RU" altLang="ru-RU" sz="2400" dirty="0" smtClean="0"/>
              <a:t>ДОУ </a:t>
            </a:r>
            <a:r>
              <a:rPr lang="ru-RU" altLang="ru-RU" sz="2400" dirty="0"/>
              <a:t>– пятидневная рабочая неделя,  10-ти  часовой режим пребывания детей.</a:t>
            </a:r>
          </a:p>
          <a:p>
            <a:r>
              <a:rPr lang="ru-RU" altLang="ru-RU" sz="2400" dirty="0"/>
              <a:t>Функционируют 5 групп, посещают </a:t>
            </a:r>
            <a:r>
              <a:rPr lang="ru-RU" altLang="ru-RU" sz="2400" dirty="0" smtClean="0"/>
              <a:t>112 </a:t>
            </a:r>
            <a:r>
              <a:rPr lang="ru-RU" altLang="ru-RU" sz="2400" dirty="0"/>
              <a:t>детей</a:t>
            </a:r>
          </a:p>
          <a:p>
            <a:r>
              <a:rPr lang="ru-RU" altLang="ru-RU" sz="2400" dirty="0"/>
              <a:t>сайт </a:t>
            </a:r>
            <a:r>
              <a:rPr lang="en-US" altLang="ru-RU" sz="2400" b="1" dirty="0"/>
              <a:t>http</a:t>
            </a:r>
            <a:r>
              <a:rPr lang="ru-RU" altLang="ru-RU" sz="2400" b="1" dirty="0"/>
              <a:t>://</a:t>
            </a:r>
            <a:r>
              <a:rPr lang="en-US" altLang="ru-RU" sz="2400" b="1" dirty="0"/>
              <a:t>ds</a:t>
            </a:r>
            <a:r>
              <a:rPr lang="ru-RU" altLang="ru-RU" sz="2400" b="1" dirty="0"/>
              <a:t>1-</a:t>
            </a:r>
            <a:r>
              <a:rPr lang="en-US" altLang="ru-RU" sz="2400" b="1" dirty="0" err="1"/>
              <a:t>gav</a:t>
            </a:r>
            <a:r>
              <a:rPr lang="ru-RU" altLang="ru-RU" sz="2400" b="1" dirty="0"/>
              <a:t>.</a:t>
            </a:r>
            <a:r>
              <a:rPr lang="en-US" altLang="ru-RU" sz="2400" b="1" dirty="0" err="1"/>
              <a:t>edu</a:t>
            </a:r>
            <a:r>
              <a:rPr lang="ru-RU" altLang="ru-RU" sz="2400" b="1" dirty="0"/>
              <a:t>.</a:t>
            </a:r>
            <a:r>
              <a:rPr lang="en-US" altLang="ru-RU" sz="2400" b="1" dirty="0" err="1"/>
              <a:t>yar</a:t>
            </a:r>
            <a:r>
              <a:rPr lang="ru-RU" altLang="ru-RU" sz="2400" b="1" dirty="0"/>
              <a:t>.</a:t>
            </a:r>
            <a:r>
              <a:rPr lang="en-US" altLang="ru-RU" sz="2400" b="1" dirty="0" err="1"/>
              <a:t>ru</a:t>
            </a:r>
            <a:r>
              <a:rPr lang="ru-RU" altLang="ru-RU" sz="2400" b="1" dirty="0"/>
              <a:t>/</a:t>
            </a:r>
            <a:endParaRPr lang="ru-RU" alt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7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 в детском саду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62075"/>
            <a:ext cx="8915400" cy="50292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ru-RU" altLang="ru-RU" sz="2600" i="1" dirty="0"/>
              <a:t>основные принципы организации питания:</a:t>
            </a:r>
          </a:p>
          <a:p>
            <a:r>
              <a:rPr lang="ru-RU" altLang="ru-RU" dirty="0" smtClean="0"/>
              <a:t>составление </a:t>
            </a:r>
            <a:r>
              <a:rPr lang="ru-RU" altLang="ru-RU" dirty="0"/>
              <a:t>полноценных рационов питания;</a:t>
            </a:r>
          </a:p>
          <a:p>
            <a:r>
              <a:rPr lang="ru-RU" altLang="ru-RU" dirty="0" smtClean="0"/>
              <a:t>использование </a:t>
            </a:r>
            <a:r>
              <a:rPr lang="ru-RU" altLang="ru-RU" dirty="0"/>
              <a:t>разнообразного ассортимента продуктов, гарантирующих достаточное содержание необходимых минеральных веществ и витаминов;</a:t>
            </a:r>
          </a:p>
          <a:p>
            <a:r>
              <a:rPr lang="ru-RU" altLang="ru-RU" dirty="0" smtClean="0"/>
              <a:t> </a:t>
            </a:r>
            <a:r>
              <a:rPr lang="ru-RU" altLang="ru-RU" dirty="0"/>
              <a:t>строгое соблюдение режима питания, отвечающего физиологическим особенностям детей различных возрастных групп; правильное сочетание его с режимом дня каждого ребёнка и режимом работы  учреждения;</a:t>
            </a:r>
          </a:p>
          <a:p>
            <a:r>
              <a:rPr lang="ru-RU" altLang="ru-RU" dirty="0" smtClean="0"/>
              <a:t>соблюдение </a:t>
            </a:r>
            <a:r>
              <a:rPr lang="ru-RU" altLang="ru-RU" dirty="0"/>
              <a:t>правил эстетики питания, воспитание необходимых гигиенических навыков в зависимости от возраста и уровня развития детей;</a:t>
            </a:r>
          </a:p>
          <a:p>
            <a:r>
              <a:rPr lang="ru-RU" altLang="ru-RU" dirty="0" smtClean="0"/>
              <a:t>правильное </a:t>
            </a:r>
            <a:r>
              <a:rPr lang="ru-RU" altLang="ru-RU" dirty="0"/>
              <a:t>сочетание питания в дошкольном учреждении с питанием в домашних условиях, проведение необходимой санитарно-просветительной работы с </a:t>
            </a:r>
            <a:r>
              <a:rPr lang="ru-RU" altLang="ru-RU" dirty="0" smtClean="0"/>
              <a:t>родителями</a:t>
            </a:r>
          </a:p>
          <a:p>
            <a:r>
              <a:rPr lang="ru-RU" altLang="ru-RU" dirty="0"/>
              <a:t>учёт  времени года, изменение в связи с этим режима питания, включение соответствующих продуктов и блюд, повышение или понижение калорийности рациона;</a:t>
            </a:r>
          </a:p>
          <a:p>
            <a:r>
              <a:rPr lang="ru-RU" altLang="ru-RU" dirty="0" smtClean="0"/>
              <a:t>индивидуальный </a:t>
            </a:r>
            <a:r>
              <a:rPr lang="ru-RU" altLang="ru-RU" dirty="0"/>
              <a:t>подход к каждому ребёнку, учёт состояния его здоровья, особенностей развития, периода адаптации, наличия хронических заболеваний;</a:t>
            </a:r>
          </a:p>
          <a:p>
            <a:r>
              <a:rPr lang="ru-RU" altLang="ru-RU" dirty="0" smtClean="0"/>
              <a:t>строгое </a:t>
            </a:r>
            <a:r>
              <a:rPr lang="ru-RU" altLang="ru-RU" dirty="0"/>
              <a:t>соблюдение технологических требований при приготовлении пищи, обеспечение правильной кулинарной обработки пищевых продуктов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4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педагогической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i="1" dirty="0" smtClean="0"/>
              <a:t>Задачи годового плана на 2015-16 учебный год: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детского творчества через совершенствование технических и изобразительно-выразительных умений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деятельности детского сада в соответствии с требованиями ФГОС </a:t>
            </a:r>
            <a:r>
              <a:rPr lang="ru-RU" dirty="0" smtClean="0"/>
              <a:t>ДО</a:t>
            </a:r>
          </a:p>
          <a:p>
            <a:r>
              <a:rPr lang="ru-RU" dirty="0"/>
              <a:t>создание психолого-педагогических условий для развития лексико-грамматического строя речи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педагогической деятельности </a:t>
            </a:r>
            <a:r>
              <a:rPr lang="ru-RU" sz="2800" i="1" dirty="0" smtClean="0"/>
              <a:t>результаты</a:t>
            </a:r>
            <a:endParaRPr lang="ru-RU" sz="28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86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педагогической деятельности </a:t>
            </a:r>
            <a:r>
              <a:rPr lang="ru-RU" sz="2800" i="1" dirty="0"/>
              <a:t>результаты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954937"/>
              </p:ext>
            </p:extLst>
          </p:nvPr>
        </p:nvGraphicFramePr>
        <p:xfrm>
          <a:off x="2832045" y="2628900"/>
          <a:ext cx="8429735" cy="3876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280">
                  <a:extLst>
                    <a:ext uri="{9D8B030D-6E8A-4147-A177-3AD203B41FA5}">
                      <a16:colId xmlns:a16="http://schemas.microsoft.com/office/drawing/2014/main" xmlns="" val="2973423821"/>
                    </a:ext>
                  </a:extLst>
                </a:gridCol>
                <a:gridCol w="2841614">
                  <a:extLst>
                    <a:ext uri="{9D8B030D-6E8A-4147-A177-3AD203B41FA5}">
                      <a16:colId xmlns:a16="http://schemas.microsoft.com/office/drawing/2014/main" xmlns="" val="2831028741"/>
                    </a:ext>
                  </a:extLst>
                </a:gridCol>
                <a:gridCol w="1685947">
                  <a:extLst>
                    <a:ext uri="{9D8B030D-6E8A-4147-A177-3AD203B41FA5}">
                      <a16:colId xmlns:a16="http://schemas.microsoft.com/office/drawing/2014/main" xmlns="" val="3602433077"/>
                    </a:ext>
                  </a:extLst>
                </a:gridCol>
                <a:gridCol w="1685947">
                  <a:extLst>
                    <a:ext uri="{9D8B030D-6E8A-4147-A177-3AD203B41FA5}">
                      <a16:colId xmlns:a16="http://schemas.microsoft.com/office/drawing/2014/main" xmlns="" val="1567356423"/>
                    </a:ext>
                  </a:extLst>
                </a:gridCol>
                <a:gridCol w="1685947">
                  <a:extLst>
                    <a:ext uri="{9D8B030D-6E8A-4147-A177-3AD203B41FA5}">
                      <a16:colId xmlns:a16="http://schemas.microsoft.com/office/drawing/2014/main" xmlns="" val="3758528488"/>
                    </a:ext>
                  </a:extLst>
                </a:gridCol>
              </a:tblGrid>
              <a:tr h="408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название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уровень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Количество участников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Процент к общему количеству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xmlns="" val="4178346149"/>
                  </a:ext>
                </a:extLst>
              </a:tr>
              <a:tr h="408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Конкурс «Кулинарные чудеса»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24%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xmlns="" val="3423531771"/>
                  </a:ext>
                </a:extLst>
              </a:tr>
              <a:tr h="20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Конкурс чтецов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16%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xmlns="" val="1162072139"/>
                  </a:ext>
                </a:extLst>
              </a:tr>
              <a:tr h="612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Районный конкурс-фестиваль «Безопасное движение – это жизнь»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Мун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xmlns="" val="4049657971"/>
                  </a:ext>
                </a:extLst>
              </a:tr>
              <a:tr h="81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 районная экологическая конференция «У природы есть друзья»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Мун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xmlns="" val="3340131364"/>
                  </a:ext>
                </a:extLst>
              </a:tr>
              <a:tr h="612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Фестиваль «Восходящие звездочки Страны Ямщика»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Мун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xmlns="" val="3286725402"/>
                  </a:ext>
                </a:extLst>
              </a:tr>
              <a:tr h="81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 районная экологическая конференция «У природы есть друзья»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</a:rPr>
                        <a:t>Всеросс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16%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xmlns="" val="16926915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32045" y="2028825"/>
            <a:ext cx="637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Участие воспитанников в мероприятиях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76262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педагогической деятельности </a:t>
            </a:r>
            <a:r>
              <a:rPr lang="ru-RU" sz="2800" i="1" dirty="0"/>
              <a:t>результаты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728357"/>
              </p:ext>
            </p:extLst>
          </p:nvPr>
        </p:nvGraphicFramePr>
        <p:xfrm>
          <a:off x="2686050" y="2959354"/>
          <a:ext cx="7658100" cy="2024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3925">
                  <a:extLst>
                    <a:ext uri="{9D8B030D-6E8A-4147-A177-3AD203B41FA5}">
                      <a16:colId xmlns:a16="http://schemas.microsoft.com/office/drawing/2014/main" xmlns="" val="1327619867"/>
                    </a:ext>
                  </a:extLst>
                </a:gridCol>
                <a:gridCol w="1914725">
                  <a:extLst>
                    <a:ext uri="{9D8B030D-6E8A-4147-A177-3AD203B41FA5}">
                      <a16:colId xmlns:a16="http://schemas.microsoft.com/office/drawing/2014/main" xmlns="" val="1339361266"/>
                    </a:ext>
                  </a:extLst>
                </a:gridCol>
                <a:gridCol w="1914725">
                  <a:extLst>
                    <a:ext uri="{9D8B030D-6E8A-4147-A177-3AD203B41FA5}">
                      <a16:colId xmlns:a16="http://schemas.microsoft.com/office/drawing/2014/main" xmlns="" val="4166317293"/>
                    </a:ext>
                  </a:extLst>
                </a:gridCol>
                <a:gridCol w="1914725">
                  <a:extLst>
                    <a:ext uri="{9D8B030D-6E8A-4147-A177-3AD203B41FA5}">
                      <a16:colId xmlns:a16="http://schemas.microsoft.com/office/drawing/2014/main" xmlns="" val="4243615643"/>
                    </a:ext>
                  </a:extLst>
                </a:gridCol>
              </a:tblGrid>
              <a:tr h="912922">
                <a:tc>
                  <a:txBody>
                    <a:bodyPr/>
                    <a:lstStyle/>
                    <a:p>
                      <a:pPr marR="1790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R="1790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Степень адаптации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0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легкая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0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средняя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0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тяжелая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84477886"/>
                  </a:ext>
                </a:extLst>
              </a:tr>
              <a:tr h="1042370">
                <a:tc>
                  <a:txBody>
                    <a:bodyPr/>
                    <a:lstStyle/>
                    <a:p>
                      <a:pPr marR="1790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R="1790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0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 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0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15 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07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чел.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32934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3725" y="2124075"/>
            <a:ext cx="5888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Адаптация группы раннего возраста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783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педагогической деятельности </a:t>
            </a:r>
            <a:r>
              <a:rPr lang="ru-RU" sz="2800" i="1" dirty="0"/>
              <a:t>результаты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145777"/>
              </p:ext>
            </p:extLst>
          </p:nvPr>
        </p:nvGraphicFramePr>
        <p:xfrm>
          <a:off x="2428874" y="2609850"/>
          <a:ext cx="9075738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52775" y="1905000"/>
            <a:ext cx="892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Уровень готовности выпускников детского сада к школе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1312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Взаимодействие с социумом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90650"/>
            <a:ext cx="8915400" cy="4520572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Сотрудничество с родителями</a:t>
            </a:r>
            <a:endParaRPr lang="ru-RU" sz="2400" i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087" y="1905000"/>
            <a:ext cx="4242750" cy="3181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912" y="2330704"/>
            <a:ext cx="4772816" cy="3580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1203" y="4308161"/>
            <a:ext cx="3172884" cy="2379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32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Взаимодействие с социумом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559159"/>
            <a:ext cx="8915400" cy="3777622"/>
          </a:xfrm>
        </p:spPr>
        <p:txBody>
          <a:bodyPr/>
          <a:lstStyle/>
          <a:p>
            <a:r>
              <a:rPr lang="ru-RU" dirty="0" smtClean="0"/>
              <a:t>Проекты, экскурсии, игровые программы….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28" y="2183966"/>
            <a:ext cx="4105275" cy="3078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96" y="2007754"/>
            <a:ext cx="3543300" cy="2657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2566" y="4227517"/>
            <a:ext cx="3504591" cy="2628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8" descr="http://ds1-gav.edu.yar.ru/data/images/548_w300_h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6880" y="3187934"/>
            <a:ext cx="2371725" cy="3162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73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19335"/>
            <a:ext cx="10048875" cy="1280890"/>
          </a:xfrm>
        </p:spPr>
        <p:txBody>
          <a:bodyPr/>
          <a:lstStyle/>
          <a:p>
            <a:r>
              <a:rPr lang="ru-RU" dirty="0" smtClean="0"/>
              <a:t>Финансовое обеспечение учреждения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343025"/>
            <a:ext cx="9675812" cy="53054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течение года приобретены: </a:t>
            </a:r>
          </a:p>
          <a:p>
            <a:pPr lvl="0"/>
            <a:r>
              <a:rPr lang="ru-RU" dirty="0"/>
              <a:t>Оборудование для спортивной площадки на сумму 282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беседка для прогулочного участка на сумму 99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интерактивное оборудование на сумму 380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кровати на сумму 170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полотенечницы</a:t>
            </a:r>
            <a:r>
              <a:rPr lang="ru-RU" dirty="0"/>
              <a:t> на сумму 26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мебель для групповых на сумму 120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сенсорные модули на сумму 159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система фильтрации холодного водоснабжения на сумму 45,6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акустическая система на сумму 114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столы для рисования песком на сумму 34,6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фотоаппарат на сумму 25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снегоуборочная машина на сумму 40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компьютер на сумму 40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Всего на эти цели израсходовано 1 896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72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1" y="624110"/>
            <a:ext cx="9599612" cy="1280890"/>
          </a:xfrm>
        </p:spPr>
        <p:txBody>
          <a:bodyPr/>
          <a:lstStyle/>
          <a:p>
            <a:r>
              <a:rPr lang="ru-RU" dirty="0"/>
              <a:t>Финансовое обеспечение учреждения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Ремонтные работы в 2016 году проводились в направлении  : </a:t>
            </a:r>
          </a:p>
          <a:p>
            <a:pPr lvl="0"/>
            <a:r>
              <a:rPr lang="ru-RU" dirty="0"/>
              <a:t>капитальный ремонт кровли здания на сумму 1750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благоустройство территории на сумму 66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r>
              <a:rPr lang="ru-RU" dirty="0" smtClean="0"/>
              <a:t>Косметический ремонт </a:t>
            </a:r>
            <a:r>
              <a:rPr lang="ru-RU" dirty="0"/>
              <a:t>подготовительной группы на сумму 360 т. р.</a:t>
            </a:r>
          </a:p>
          <a:p>
            <a:pPr lvl="0"/>
            <a:r>
              <a:rPr lang="ru-RU" dirty="0"/>
              <a:t>замена оконных рам на сумму 200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замена входных групп на сумму 90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ремонт канализации на сумму 60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ремонт системы </a:t>
            </a:r>
            <a:r>
              <a:rPr lang="ru-RU" dirty="0" smtClean="0"/>
              <a:t>вентиляции пищеблока  </a:t>
            </a:r>
            <a:r>
              <a:rPr lang="ru-RU" dirty="0"/>
              <a:t>на сумму 67 </a:t>
            </a:r>
            <a:r>
              <a:rPr lang="ru-RU" dirty="0" err="1"/>
              <a:t>т.р</a:t>
            </a:r>
            <a:r>
              <a:rPr lang="ru-RU" dirty="0" smtClean="0"/>
              <a:t>.</a:t>
            </a:r>
          </a:p>
          <a:p>
            <a:r>
              <a:rPr lang="ru-RU" dirty="0"/>
              <a:t>установка системы контроля доступа в учреждение на сумму 225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6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dirty="0"/>
              <a:t>с 1,5 до 3 лет - </a:t>
            </a:r>
            <a:r>
              <a:rPr lang="ru-RU" altLang="ru-RU" sz="2400" dirty="0" smtClean="0"/>
              <a:t>25 детей</a:t>
            </a:r>
            <a:endParaRPr lang="ru-RU" altLang="ru-RU" sz="2400" dirty="0"/>
          </a:p>
          <a:p>
            <a:r>
              <a:rPr lang="ru-RU" altLang="ru-RU" sz="2400" dirty="0"/>
              <a:t>с 3-х лет до 4х лет (2-я младшая группа) (1) – </a:t>
            </a:r>
            <a:r>
              <a:rPr lang="ru-RU" altLang="ru-RU" sz="2400" dirty="0" smtClean="0"/>
              <a:t>24 ребенка.</a:t>
            </a:r>
            <a:endParaRPr lang="ru-RU" altLang="ru-RU" sz="2400" dirty="0"/>
          </a:p>
          <a:p>
            <a:r>
              <a:rPr lang="ru-RU" altLang="ru-RU" sz="2400" dirty="0"/>
              <a:t>с 4-х лет до 5 лет (средняя группа) (1) – </a:t>
            </a:r>
            <a:r>
              <a:rPr lang="ru-RU" altLang="ru-RU" sz="2400" dirty="0" smtClean="0"/>
              <a:t>25 детей.</a:t>
            </a:r>
            <a:endParaRPr lang="ru-RU" altLang="ru-RU" sz="2400" dirty="0"/>
          </a:p>
          <a:p>
            <a:r>
              <a:rPr lang="ru-RU" altLang="ru-RU" sz="2400" dirty="0"/>
              <a:t>с 5 лет до 6 лет (старшая группа) (2) – </a:t>
            </a:r>
            <a:r>
              <a:rPr lang="ru-RU" altLang="ru-RU" sz="2400" smtClean="0"/>
              <a:t>16 </a:t>
            </a:r>
            <a:r>
              <a:rPr lang="ru-RU" altLang="ru-RU" sz="2400" smtClean="0"/>
              <a:t>детей</a:t>
            </a:r>
            <a:r>
              <a:rPr lang="ru-RU" altLang="ru-RU" sz="2400" smtClean="0"/>
              <a:t>.</a:t>
            </a:r>
            <a:endParaRPr lang="ru-RU" altLang="ru-RU" sz="2400" dirty="0"/>
          </a:p>
          <a:p>
            <a:r>
              <a:rPr lang="ru-RU" altLang="ru-RU" sz="2400" dirty="0"/>
              <a:t>с 6  лет до 7 лет (подготовительная  группа) (1) – </a:t>
            </a:r>
            <a:r>
              <a:rPr lang="ru-RU" altLang="ru-RU" sz="2400" dirty="0" smtClean="0"/>
              <a:t>22 ребенка.</a:t>
            </a:r>
            <a:endParaRPr lang="ru-RU" alt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49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Сохраняющиеся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замена оборудования на прогулочных участках;</a:t>
            </a:r>
          </a:p>
          <a:p>
            <a:r>
              <a:rPr lang="ru-RU" dirty="0"/>
              <a:t>существует необходимость проведения капитальных ремонтов (утепления здания, косметического ремонта помещений). </a:t>
            </a:r>
          </a:p>
        </p:txBody>
      </p:sp>
    </p:spTree>
    <p:extLst>
      <p:ext uri="{BB962C8B-B14F-4D97-AF65-F5344CB8AC3E}">
        <p14:creationId xmlns:p14="http://schemas.microsoft.com/office/powerpoint/2010/main" val="31149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усиление в </a:t>
            </a:r>
            <a:r>
              <a:rPr lang="ru-RU" dirty="0" smtClean="0"/>
              <a:t>непосредственно-образовательной </a:t>
            </a:r>
            <a:r>
              <a:rPr lang="ru-RU" dirty="0"/>
              <a:t>деятельности ДОУ познавательно-речевого компонента как приоритетного для дошкольного возраста.</a:t>
            </a:r>
          </a:p>
          <a:p>
            <a:r>
              <a:rPr lang="ru-RU" dirty="0" smtClean="0"/>
              <a:t>использование </a:t>
            </a:r>
            <a:r>
              <a:rPr lang="ru-RU" dirty="0"/>
              <a:t>информационного ресурса в системе дошкольного образования в образовательном процессе. </a:t>
            </a:r>
          </a:p>
          <a:p>
            <a:r>
              <a:rPr lang="ru-RU" dirty="0" smtClean="0"/>
              <a:t>дальнейшее </a:t>
            </a:r>
            <a:r>
              <a:rPr lang="ru-RU" dirty="0"/>
              <a:t>развитие материально – технической базы ДОУ для всестороннего развития дошкольников и обеспечения охраны жизни и укрепления здоровья детей: благоустройство площадок, утепление здания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3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3257549"/>
            <a:ext cx="8915399" cy="3057525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МДОУ «Детский сад № 1 «Теремок»</a:t>
            </a:r>
            <a:br>
              <a:rPr lang="ru-RU" b="1" i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</a:br>
            <a:r>
              <a:rPr lang="ru-RU" b="1" i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Ярославская обл. </a:t>
            </a:r>
            <a:r>
              <a:rPr lang="ru-RU" b="1" i="1" dirty="0" err="1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г.Гаврилов</a:t>
            </a:r>
            <a:r>
              <a:rPr lang="ru-RU" b="1" i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-Ям </a:t>
            </a:r>
            <a:br>
              <a:rPr lang="ru-RU" b="1" i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</a:br>
            <a:r>
              <a:rPr lang="ru-RU" b="1" i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ул. Луначарского д.17</a:t>
            </a:r>
            <a:br>
              <a:rPr lang="ru-RU" b="1" i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</a:br>
            <a:r>
              <a:rPr lang="ru-RU" b="1" i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Тел. 8(48534) 20066; 8(48534)24847</a:t>
            </a:r>
            <a:br>
              <a:rPr lang="ru-RU" b="1" i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</a:br>
            <a:r>
              <a:rPr lang="en-US" b="1" i="1" u="sng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E-mail</a:t>
            </a:r>
            <a:r>
              <a:rPr lang="ru-RU" b="1" i="1" u="sng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:</a:t>
            </a:r>
            <a:r>
              <a:rPr lang="en-US" b="1" i="1" u="sng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b="1" i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Arial" pitchFamily="34" charset="0"/>
                <a:hlinkClick r:id="rId2"/>
              </a:rPr>
              <a:t>antipinanataliya@mail.ru</a:t>
            </a:r>
            <a:r>
              <a:rPr lang="ru-RU" b="1" i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/>
            </a:r>
            <a:br>
              <a:rPr lang="ru-RU" b="1" i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</a:br>
            <a:r>
              <a:rPr lang="en-US" b="1" i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http://ds1-gav.edu.yar.ru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Нормативно-правовые основы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43025"/>
            <a:ext cx="8915400" cy="51530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600" dirty="0" smtClean="0"/>
              <a:t>Федеральный закон </a:t>
            </a:r>
            <a:r>
              <a:rPr lang="ru-RU" sz="2600" dirty="0"/>
              <a:t>«Об образовании в Российской Федерации» № 273-ФЗ от27.12.2013;</a:t>
            </a:r>
          </a:p>
          <a:p>
            <a:r>
              <a:rPr lang="ru-RU" sz="2600" dirty="0" smtClean="0"/>
              <a:t>·Федеральным </a:t>
            </a:r>
            <a:r>
              <a:rPr lang="ru-RU" sz="2600" dirty="0"/>
              <a:t>законом «Об основных гарантиях прав </a:t>
            </a:r>
            <a:r>
              <a:rPr lang="ru-RU" sz="2600" dirty="0" smtClean="0"/>
              <a:t>ребенка Российской Федерации</a:t>
            </a:r>
            <a:r>
              <a:rPr lang="ru-RU" sz="2600" dirty="0"/>
              <a:t>»;</a:t>
            </a:r>
          </a:p>
          <a:p>
            <a:r>
              <a:rPr lang="ru-RU" sz="2600" dirty="0" smtClean="0"/>
              <a:t>·Конвенция </a:t>
            </a:r>
            <a:r>
              <a:rPr lang="ru-RU" sz="2600" dirty="0"/>
              <a:t>ООН о правах </a:t>
            </a:r>
            <a:r>
              <a:rPr lang="ru-RU" sz="2600" dirty="0" smtClean="0"/>
              <a:t>ребенка</a:t>
            </a:r>
            <a:r>
              <a:rPr lang="ru-RU" sz="2600" dirty="0"/>
              <a:t>;</a:t>
            </a:r>
          </a:p>
          <a:p>
            <a:r>
              <a:rPr lang="ru-RU" sz="2600" dirty="0" smtClean="0"/>
              <a:t>·Порядок </a:t>
            </a:r>
            <a:r>
              <a:rPr lang="ru-RU" sz="2600" dirty="0"/>
              <a:t>организации осуществления образовательной деятельности по основным общеобразовательным программам - образовательным программам дошкольного образования;</a:t>
            </a:r>
          </a:p>
          <a:p>
            <a:r>
              <a:rPr lang="ru-RU" sz="2600" dirty="0" smtClean="0"/>
              <a:t>·Санитарно-эпидемиологические требования </a:t>
            </a:r>
            <a:r>
              <a:rPr lang="ru-RU" sz="2600" dirty="0"/>
              <a:t>к </a:t>
            </a:r>
            <a:r>
              <a:rPr lang="ru-RU" sz="2600" dirty="0" smtClean="0"/>
              <a:t>устройству, содержанию </a:t>
            </a:r>
            <a:r>
              <a:rPr lang="ru-RU" sz="2600" dirty="0"/>
              <a:t>и организации режима работы в дошкольных организациях;</a:t>
            </a:r>
          </a:p>
          <a:p>
            <a:pPr lvl="0"/>
            <a:r>
              <a:rPr lang="ru-RU" sz="2600" dirty="0" smtClean="0"/>
              <a:t>Федеральный  государственный образовательный стандарт </a:t>
            </a:r>
            <a:r>
              <a:rPr lang="ru-RU" sz="2600" dirty="0"/>
              <a:t>дошкольного образования;</a:t>
            </a:r>
          </a:p>
          <a:p>
            <a:r>
              <a:rPr lang="ru-RU" sz="2600" dirty="0" smtClean="0"/>
              <a:t>Устав </a:t>
            </a:r>
            <a:r>
              <a:rPr lang="ru-RU" sz="2600" dirty="0"/>
              <a:t>МДОУ «Детский сад № 1 «Теремок»;</a:t>
            </a:r>
          </a:p>
          <a:p>
            <a:r>
              <a:rPr lang="ru-RU" sz="2600" dirty="0" smtClean="0"/>
              <a:t>·Договор </a:t>
            </a:r>
            <a:r>
              <a:rPr lang="ru-RU" sz="2600" dirty="0"/>
              <a:t>между детским садом и родителями (</a:t>
            </a:r>
            <a:r>
              <a:rPr lang="ru-RU" sz="2600" dirty="0" smtClean="0"/>
              <a:t>законными представителями</a:t>
            </a:r>
            <a:r>
              <a:rPr lang="ru-RU" sz="2600" dirty="0"/>
              <a:t>) ребенка;</a:t>
            </a:r>
          </a:p>
          <a:p>
            <a:r>
              <a:rPr lang="ru-RU" sz="2600" dirty="0" smtClean="0"/>
              <a:t>·Трудовой договор </a:t>
            </a:r>
            <a:r>
              <a:rPr lang="ru-RU" sz="2600" dirty="0"/>
              <a:t>между администрацией и </a:t>
            </a:r>
            <a:r>
              <a:rPr lang="ru-RU" sz="2600" dirty="0" smtClean="0"/>
              <a:t>работником;</a:t>
            </a:r>
            <a:endParaRPr lang="ru-RU" sz="2600" dirty="0"/>
          </a:p>
          <a:p>
            <a:r>
              <a:rPr lang="ru-RU" sz="2600" dirty="0" smtClean="0"/>
              <a:t>·Правила </a:t>
            </a:r>
            <a:r>
              <a:rPr lang="ru-RU" sz="2600" dirty="0"/>
              <a:t>внутреннего трудового распорядка;</a:t>
            </a:r>
          </a:p>
          <a:p>
            <a:r>
              <a:rPr lang="ru-RU" sz="2600" dirty="0" smtClean="0"/>
              <a:t>·Положения, связанные </a:t>
            </a:r>
            <a:r>
              <a:rPr lang="ru-RU" sz="2600" dirty="0"/>
              <a:t>с деятельностью ДОУ.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9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Социальный статус семей</a:t>
            </a:r>
            <a:br>
              <a:rPr lang="ru-RU" dirty="0" smtClean="0"/>
            </a:br>
            <a:r>
              <a:rPr lang="ru-RU" sz="2400" i="1" dirty="0" smtClean="0"/>
              <a:t>состав семьи</a:t>
            </a:r>
            <a:endParaRPr lang="ru-RU" sz="24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91450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37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Социальный статус семей</a:t>
            </a:r>
            <a:br>
              <a:rPr lang="ru-RU" dirty="0" smtClean="0"/>
            </a:br>
            <a:r>
              <a:rPr lang="ru-RU" sz="2400" i="1" dirty="0" smtClean="0"/>
              <a:t>образование</a:t>
            </a:r>
            <a:endParaRPr lang="ru-RU" sz="24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50483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8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Социальный статус семей</a:t>
            </a:r>
            <a:br>
              <a:rPr lang="ru-RU" dirty="0" smtClean="0"/>
            </a:br>
            <a:r>
              <a:rPr lang="ru-RU" sz="2400" i="1" dirty="0" smtClean="0"/>
              <a:t>тип семьи</a:t>
            </a:r>
            <a:endParaRPr lang="ru-RU" sz="24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61418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99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Кадровое обеспечение</a:t>
            </a:r>
            <a:endParaRPr lang="ru-R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92925" y="6143183"/>
            <a:ext cx="18436888" cy="4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844118" y="1768620"/>
            <a:ext cx="3361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Распределение педагогов </a:t>
            </a:r>
          </a:p>
          <a:p>
            <a:r>
              <a:rPr lang="ru-RU" i="1" dirty="0" smtClean="0"/>
              <a:t>по уровню образования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030696" y="4569214"/>
            <a:ext cx="3361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Распределение педагогов </a:t>
            </a:r>
          </a:p>
          <a:p>
            <a:r>
              <a:rPr lang="ru-RU" i="1" dirty="0" smtClean="0"/>
              <a:t>по категориям</a:t>
            </a:r>
            <a:endParaRPr lang="ru-RU" i="1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02848397"/>
              </p:ext>
            </p:extLst>
          </p:nvPr>
        </p:nvGraphicFramePr>
        <p:xfrm>
          <a:off x="2792729" y="1617411"/>
          <a:ext cx="4589145" cy="200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954914307"/>
              </p:ext>
            </p:extLst>
          </p:nvPr>
        </p:nvGraphicFramePr>
        <p:xfrm>
          <a:off x="3028951" y="4238549"/>
          <a:ext cx="4815168" cy="239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3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Распространение педагогического опыта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3942952"/>
            <a:ext cx="3648074" cy="2736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6636" y="1775730"/>
            <a:ext cx="2590800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41" y="3667123"/>
            <a:ext cx="3622146" cy="2716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2" y="1734341"/>
            <a:ext cx="2886075" cy="2164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41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311</TotalTime>
  <Words>1218</Words>
  <Application>Microsoft Office PowerPoint</Application>
  <PresentationFormat>Произвольный</PresentationFormat>
  <Paragraphs>193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Легкий дым</vt:lpstr>
      <vt:lpstr>Публичный доклад заведующего  МДОУ «Детский сад № 1 «Теремок»  за 2016 год</vt:lpstr>
      <vt:lpstr>Общая характеристика  детского сада</vt:lpstr>
      <vt:lpstr>Группы</vt:lpstr>
      <vt:lpstr>Нормативно-правовые основы</vt:lpstr>
      <vt:lpstr>Социальный статус семей состав семьи</vt:lpstr>
      <vt:lpstr>Социальный статус семей образование</vt:lpstr>
      <vt:lpstr>Социальный статус семей тип семьи</vt:lpstr>
      <vt:lpstr>Кадровое обеспечение</vt:lpstr>
      <vt:lpstr>Распространение педагогического опыта</vt:lpstr>
      <vt:lpstr>Развитие кадрового потенциала конкурсное движение</vt:lpstr>
      <vt:lpstr>Особенности организации образовательного процесса</vt:lpstr>
      <vt:lpstr>Особенности организации образовательного процесса</vt:lpstr>
      <vt:lpstr>Особенности организации образовательного процесса</vt:lpstr>
      <vt:lpstr>Особенности организации образовательного процесса</vt:lpstr>
      <vt:lpstr>Оздоровительная работа в детском саду</vt:lpstr>
      <vt:lpstr>Оздоровительная работа в детском саду</vt:lpstr>
      <vt:lpstr>Условия осуществления образовательного процесса</vt:lpstr>
      <vt:lpstr>Условия осуществления образовательного процесса</vt:lpstr>
      <vt:lpstr>Здоровье детей</vt:lpstr>
      <vt:lpstr>Питание в детском саду</vt:lpstr>
      <vt:lpstr>Анализ педагогической деятельности</vt:lpstr>
      <vt:lpstr>Анализ педагогической деятельности результаты</vt:lpstr>
      <vt:lpstr>Анализ педагогической деятельности результаты</vt:lpstr>
      <vt:lpstr>Анализ педагогической деятельности результаты</vt:lpstr>
      <vt:lpstr>Анализ педагогической деятельности результаты</vt:lpstr>
      <vt:lpstr>Взаимодействие с социумом</vt:lpstr>
      <vt:lpstr>Взаимодействие с социумом</vt:lpstr>
      <vt:lpstr>Финансовое обеспечение учреждения </vt:lpstr>
      <vt:lpstr>Финансовое обеспечение учреждения </vt:lpstr>
      <vt:lpstr>Сохраняющиеся проблемы</vt:lpstr>
      <vt:lpstr>Перспективы развития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Office</dc:creator>
  <cp:lastModifiedBy>музыка</cp:lastModifiedBy>
  <cp:revision>31</cp:revision>
  <dcterms:created xsi:type="dcterms:W3CDTF">2017-04-26T13:10:47Z</dcterms:created>
  <dcterms:modified xsi:type="dcterms:W3CDTF">2017-04-27T12:16:04Z</dcterms:modified>
</cp:coreProperties>
</file>