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9" r:id="rId4"/>
    <p:sldId id="286" r:id="rId5"/>
    <p:sldId id="293" r:id="rId6"/>
    <p:sldId id="294" r:id="rId7"/>
    <p:sldId id="295" r:id="rId8"/>
    <p:sldId id="296" r:id="rId9"/>
    <p:sldId id="302" r:id="rId10"/>
    <p:sldId id="300" r:id="rId11"/>
    <p:sldId id="30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2761" autoAdjust="0"/>
  </p:normalViewPr>
  <p:slideViewPr>
    <p:cSldViewPr>
      <p:cViewPr varScale="1">
        <p:scale>
          <a:sx n="67" d="100"/>
          <a:sy n="67" d="100"/>
        </p:scale>
        <p:origin x="7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42D2-35AA-4A79-BBC5-953DD261DBDF}" type="datetimeFigureOut">
              <a:rPr lang="ru-RU"/>
              <a:pPr>
                <a:defRPr/>
              </a:pPr>
              <a:t>26.05.2024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B6ADB-04F0-4716-AE1A-55BF1AEFB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CC57B-BE41-478E-ADFF-B5D807E4ECBB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6FCD-9DBD-4E06-9D50-037E97A739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218C7-A100-4127-93C4-9CD8AFEAB179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71F4F-0979-4F03-B282-3AA46BB04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66D1-E37A-4C9E-B89A-326472E84048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C024-6818-41AE-AEA2-98A30D824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F048-0029-4E54-A43E-B6393F9BD2C9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F598E-288A-4B13-B7B2-3D2664262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601D-6ED9-4230-9850-4C965F94EAE4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58B33-C2A7-4917-8DAA-969D1D89A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698D-64B0-4260-95DF-EED11BFA5F87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07E32-859F-4860-819E-B457101CB9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23AD-7814-4096-9534-5A29B8542524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61AB-1A4A-4E5D-A589-0B776CB22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018ED-CCB5-4341-96CB-66BFB056B959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FA44C-2D94-4C0D-B748-C83AB52DD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F2636-25A9-4BE7-830C-BBFD7D3AAEA1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505E-DAB2-4FE9-881D-8257F3845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BBA2D-1BB9-4264-87EF-431448217ECF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77BE-8CAE-4EB8-A206-5156B867D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6037C1-5C87-4A9F-83E4-4406BCB48068}" type="datetimeFigureOut">
              <a:rPr lang="ru-RU"/>
              <a:pPr>
                <a:defRPr/>
              </a:pPr>
              <a:t>26.05.2024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AF2814-3C3D-4C75-BDF4-5DB199D06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64770"/>
          </a:solidFill>
          <a:latin typeface="Century Gothic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II Международная научно-практическая конференция Телефонов …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7365" y="195240"/>
            <a:ext cx="21193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323850" y="2060575"/>
            <a:ext cx="75326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accent2"/>
                </a:solidFill>
              </a:rPr>
              <a:t>Речевое насилие как угроза психическому и психологическому здоровью ребенка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084888" y="4941888"/>
            <a:ext cx="2808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педагог-психолог</a:t>
            </a:r>
          </a:p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Дементьева Г.Н.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547813" y="620713"/>
            <a:ext cx="4968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МДОУ «Детский сад №1 «Теремок»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3203575" y="6021388"/>
            <a:ext cx="23764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chemeClr val="accent2"/>
                </a:solidFill>
              </a:rPr>
              <a:t>г. Гаврилов Ям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752"/>
            <a:ext cx="8229600" cy="67808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dirty="0">
                <a:effectLst/>
              </a:rPr>
              <a:t>Советы родителям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731838"/>
            <a:ext cx="8229600" cy="61261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Для того чтобы в семье был минимум ситуаций речевого насилия необходимо:</a:t>
            </a:r>
          </a:p>
          <a:p>
            <a:r>
              <a:rPr lang="ru-RU" dirty="0"/>
              <a:t>осознать родителям его вред;</a:t>
            </a:r>
          </a:p>
          <a:p>
            <a:r>
              <a:rPr lang="ru-RU" dirty="0"/>
              <a:t>овладеть техниками саморегуляции;</a:t>
            </a:r>
          </a:p>
          <a:p>
            <a:r>
              <a:rPr lang="ru-RU" dirty="0"/>
              <a:t>уметь </a:t>
            </a:r>
            <a:r>
              <a:rPr lang="ru-RU"/>
              <a:t>своевременно осознать </a:t>
            </a:r>
            <a:r>
              <a:rPr lang="ru-RU" dirty="0"/>
              <a:t>свои негативные эмоциональные состояния;</a:t>
            </a:r>
          </a:p>
          <a:p>
            <a:r>
              <a:rPr lang="ru-RU" dirty="0"/>
              <a:t>предоставлять ребёнку обратную связь относительно его поведения, ввести правила на его действия</a:t>
            </a:r>
            <a:r>
              <a:rPr lang="ru-RU" sz="2800" dirty="0"/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dirty="0"/>
              <a:t>Правильная реакция на речевое насилие может способствовать сохранению психологического здоровья детей, и взрослых</a:t>
            </a:r>
            <a:r>
              <a:rPr lang="ru-RU" dirty="0"/>
              <a:t>.</a:t>
            </a:r>
          </a:p>
          <a:p>
            <a:pPr algn="ctr"/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395288" y="263683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6600">
                <a:effectLst/>
              </a:rPr>
              <a:t>Спасибо </a:t>
            </a:r>
            <a:br>
              <a:rPr lang="ru-RU" sz="6600">
                <a:effectLst/>
              </a:rPr>
            </a:br>
            <a:r>
              <a:rPr lang="ru-RU" sz="6600">
                <a:effectLst/>
              </a:rPr>
              <a:t>за внимание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395288" y="260350"/>
            <a:ext cx="8229600" cy="2016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3"/>
          <p:cNvSpPr>
            <a:spLocks noGrp="1"/>
          </p:cNvSpPr>
          <p:nvPr>
            <p:ph sz="half" idx="2"/>
          </p:nvPr>
        </p:nvSpPr>
        <p:spPr>
          <a:xfrm>
            <a:off x="468313" y="692150"/>
            <a:ext cx="8115300" cy="5761038"/>
          </a:xfrm>
        </p:spPr>
        <p:txBody>
          <a:bodyPr/>
          <a:lstStyle/>
          <a:p>
            <a:pPr algn="ctr" eaLnBrk="1" hangingPunct="1"/>
            <a:r>
              <a:rPr lang="ru-RU" sz="3200" b="1"/>
              <a:t>Жестокое обращение с детьми</a:t>
            </a:r>
            <a:r>
              <a:rPr lang="ru-RU" sz="3200"/>
              <a:t> (насилие) - это любое поведение по отношению к ребёнку, которое нарушает его физическое или психическое благополучие, ставя под угрозу состояние его здоровья и развития.</a:t>
            </a:r>
          </a:p>
          <a:p>
            <a:pPr eaLnBrk="1" hangingPunct="1">
              <a:buFontTx/>
              <a:buNone/>
            </a:pPr>
            <a:endParaRPr lang="ru-RU"/>
          </a:p>
        </p:txBody>
      </p:sp>
      <p:pic>
        <p:nvPicPr>
          <p:cNvPr id="14338" name="Рисунок 6" descr="http://im2-tub-ru.yandex.net/i?id=b2e153aba0e2a8866ac95f9f8c3e81a2-114-144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508500"/>
            <a:ext cx="242887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7" descr="Методические рекомендации по реабилитационной деятельности в отношении учащихся, пострадавших от жестокого обращения Управл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652963"/>
            <a:ext cx="21478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Семья &quot; Страница 39 &quot; BabeBlog.ru - Блог о детях для их родител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437063"/>
            <a:ext cx="26765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538" y="2667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Виды насилия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40287"/>
          </a:xfrm>
        </p:spPr>
        <p:txBody>
          <a:bodyPr/>
          <a:lstStyle/>
          <a:p>
            <a:pPr eaLnBrk="1" hangingPunct="1"/>
            <a:r>
              <a:rPr lang="ru-RU"/>
              <a:t>физическое насилие;</a:t>
            </a:r>
          </a:p>
          <a:p>
            <a:pPr eaLnBrk="1" hangingPunct="1"/>
            <a:r>
              <a:rPr lang="ru-RU"/>
              <a:t>сексуальное насилие;</a:t>
            </a:r>
          </a:p>
          <a:p>
            <a:pPr eaLnBrk="1" hangingPunct="1"/>
            <a:r>
              <a:rPr lang="ru-RU"/>
              <a:t>психологическое (эмоциональное)насилие;</a:t>
            </a:r>
          </a:p>
          <a:p>
            <a:pPr eaLnBrk="1" hangingPunct="1"/>
            <a:r>
              <a:rPr lang="ru-RU"/>
              <a:t>пренебрежение</a:t>
            </a:r>
          </a:p>
        </p:txBody>
      </p:sp>
      <p:pic>
        <p:nvPicPr>
          <p:cNvPr id="15363" name="Рисунок 3" descr="комиссия по делам несовершеннолетних и защите их прав Саратовской области Новости регионов России Imenno.ru"/>
          <p:cNvPicPr>
            <a:picLocks noChangeAspect="1" noChangeArrowheads="1"/>
          </p:cNvPicPr>
          <p:nvPr/>
        </p:nvPicPr>
        <p:blipFill>
          <a:blip r:embed="rId2"/>
          <a:srcRect l="17682"/>
          <a:stretch>
            <a:fillRect/>
          </a:stretch>
        </p:blipFill>
        <p:spPr bwMode="auto">
          <a:xfrm>
            <a:off x="6858000" y="1000125"/>
            <a:ext cx="19954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4" descr="Blog - Pminstitu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213100"/>
            <a:ext cx="20716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О нас и немного новост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714875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Бедные дети"/>
          <p:cNvPicPr>
            <a:picLocks noChangeAspect="1" noChangeArrowheads="1"/>
          </p:cNvPicPr>
          <p:nvPr/>
        </p:nvPicPr>
        <p:blipFill>
          <a:blip r:embed="rId5"/>
          <a:srcRect r="5400"/>
          <a:stretch>
            <a:fillRect/>
          </a:stretch>
        </p:blipFill>
        <p:spPr bwMode="auto">
          <a:xfrm>
            <a:off x="3929063" y="4714875"/>
            <a:ext cx="25003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z="3200">
                <a:effectLst/>
              </a:rPr>
              <a:t>ЭМОЦИОНАЛЬНОЕ (ПСИХОЛОГИЧЕСКОЕ) НАСИЛИЕ –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b="1" dirty="0"/>
              <a:t>это хронические формы поведения</a:t>
            </a:r>
            <a:r>
              <a:rPr lang="ru-RU" b="1" dirty="0">
                <a:latin typeface="Arial" charset="0"/>
              </a:rPr>
              <a:t> взрослого</a:t>
            </a:r>
            <a:r>
              <a:rPr lang="ru-RU" b="1" dirty="0"/>
              <a:t>, при которых унижают, оскорбляют, высмеивают</a:t>
            </a:r>
            <a:r>
              <a:rPr lang="ru-RU" b="1" dirty="0">
                <a:latin typeface="Arial" charset="0"/>
              </a:rPr>
              <a:t> ребенка</a:t>
            </a:r>
            <a:r>
              <a:rPr lang="ru-RU" b="1" dirty="0"/>
              <a:t>, тем самым нарушая нормальное развитие </a:t>
            </a:r>
            <a:r>
              <a:rPr lang="ru-RU" b="1" dirty="0">
                <a:latin typeface="Arial" charset="0"/>
              </a:rPr>
              <a:t>его </a:t>
            </a:r>
            <a:r>
              <a:rPr lang="ru-RU" b="1" dirty="0"/>
              <a:t>эмоциональной сферы. </a:t>
            </a:r>
            <a:endParaRPr lang="ru-RU" dirty="0"/>
          </a:p>
        </p:txBody>
      </p:sp>
      <p:pic>
        <p:nvPicPr>
          <p:cNvPr id="4" name="Picture 5" descr="148265_original">
            <a:extLst>
              <a:ext uri="{FF2B5EF4-FFF2-40B4-BE49-F238E27FC236}">
                <a16:creationId xmlns:a16="http://schemas.microsoft.com/office/drawing/2014/main" id="{00D4BF96-000F-4210-804D-52BDE5A9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4437112"/>
            <a:ext cx="4536504" cy="2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effectLst/>
              </a:rPr>
              <a:t>Формы речевого насилия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угрозы в адрес ребенка; </a:t>
            </a:r>
          </a:p>
          <a:p>
            <a:r>
              <a:rPr lang="ru-RU"/>
              <a:t>замечания, высказанные в оскорбительной форме, унижающие достоинство ребенка (в том числе, публичные унижения); </a:t>
            </a:r>
          </a:p>
          <a:p>
            <a:r>
              <a:rPr lang="ru-RU"/>
              <a:t>принижение его успехов; </a:t>
            </a:r>
          </a:p>
          <a:p>
            <a:r>
              <a:rPr lang="ru-RU"/>
              <a:t>постоянная критика в адрес ребенка; </a:t>
            </a:r>
          </a:p>
          <a:p>
            <a:r>
              <a:rPr lang="ru-RU"/>
              <a:t>подавление инициативы;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effectLst/>
              </a:rPr>
              <a:t>Формы речевого насилия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обвинение в адрес ребенка (брань, крики); </a:t>
            </a:r>
          </a:p>
          <a:p>
            <a:pPr>
              <a:lnSpc>
                <a:spcPct val="90000"/>
              </a:lnSpc>
            </a:pPr>
            <a:r>
              <a:rPr lang="ru-RU"/>
              <a:t>наказание за неправильный ответ; </a:t>
            </a:r>
          </a:p>
          <a:p>
            <a:pPr>
              <a:lnSpc>
                <a:spcPct val="90000"/>
              </a:lnSpc>
            </a:pPr>
            <a:r>
              <a:rPr lang="ru-RU"/>
              <a:t>некорректное высказывание о внешнем виде; </a:t>
            </a:r>
          </a:p>
          <a:p>
            <a:pPr>
              <a:lnSpc>
                <a:spcPct val="90000"/>
              </a:lnSpc>
            </a:pPr>
            <a:r>
              <a:rPr lang="ru-RU"/>
              <a:t>привилегированное отношение к заискивающим детям; </a:t>
            </a:r>
          </a:p>
          <a:p>
            <a:pPr>
              <a:lnSpc>
                <a:spcPct val="90000"/>
              </a:lnSpc>
            </a:pPr>
            <a:r>
              <a:rPr lang="ru-RU"/>
              <a:t>отказ в утешении, когда дошкольник действительно испуган или подавлен;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effectLst/>
              </a:rPr>
              <a:t>Формы речевого насилия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негативная характеристика ребенка; </a:t>
            </a:r>
          </a:p>
          <a:p>
            <a:r>
              <a:rPr lang="ru-RU"/>
              <a:t>отождествление ребенка с конфликтующим или неприятным для воспитателя родителем; </a:t>
            </a:r>
          </a:p>
          <a:p>
            <a:r>
              <a:rPr lang="ru-RU"/>
              <a:t>перекладывание на воспитанника ответственности за свои неудачи; </a:t>
            </a:r>
          </a:p>
          <a:p>
            <a:r>
              <a:rPr lang="ru-RU"/>
              <a:t>открытое признание в нелюбви и ненависти к ребенку.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19253237">
            <a:extLst>
              <a:ext uri="{FF2B5EF4-FFF2-40B4-BE49-F238E27FC236}">
                <a16:creationId xmlns:a16="http://schemas.microsoft.com/office/drawing/2014/main" id="{E5EA5BC1-DCE1-492F-8DD5-08489D115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2532" y="5330676"/>
            <a:ext cx="2304554" cy="156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84fa1a1677c5d58f6da398520bd02c49">
            <a:extLst>
              <a:ext uri="{FF2B5EF4-FFF2-40B4-BE49-F238E27FC236}">
                <a16:creationId xmlns:a16="http://schemas.microsoft.com/office/drawing/2014/main" id="{C4326AC2-7EBB-4978-A91A-E5C28EFED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98" y="2103739"/>
            <a:ext cx="2555776" cy="182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>
                <a:effectLst/>
              </a:rPr>
              <a:t>Признаки речевого насилия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457200" y="1341439"/>
            <a:ext cx="8435975" cy="2735634"/>
          </a:xfrm>
        </p:spPr>
        <p:txBody>
          <a:bodyPr/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sz="2400" dirty="0"/>
              <a:t>   •</a:t>
            </a:r>
            <a:r>
              <a:rPr lang="ru-RU" dirty="0"/>
              <a:t> постоянно печальный вид, длительно сохраняющееся подавленное состояние ребенка;</a:t>
            </a:r>
            <a:br>
              <a:rPr lang="ru-RU" dirty="0"/>
            </a:br>
            <a:r>
              <a:rPr lang="ru-RU" dirty="0"/>
              <a:t>• беспокойство, тревожность, нарушение сна;</a:t>
            </a:r>
            <a:br>
              <a:rPr lang="ru-RU" dirty="0"/>
            </a:br>
            <a:r>
              <a:rPr lang="ru-RU" dirty="0"/>
              <a:t>• агрессивность;</a:t>
            </a:r>
            <a:br>
              <a:rPr lang="ru-RU" dirty="0"/>
            </a:b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9114A1-F2D2-4132-9E65-2A86669530A1}"/>
              </a:ext>
            </a:extLst>
          </p:cNvPr>
          <p:cNvSpPr txBox="1"/>
          <p:nvPr/>
        </p:nvSpPr>
        <p:spPr>
          <a:xfrm>
            <a:off x="250825" y="3955305"/>
            <a:ext cx="843597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склонность к уединению, неумение общаться;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нервный тик, энурез; различные соматические заболевания.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D8A63-EADB-4B2E-A76A-4407DEE47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Признаки речевого насилия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4D3111-4EAD-4DE4-B90B-AAF9DEA57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вредные привычки;</a:t>
            </a:r>
            <a:br>
              <a:rPr lang="ru-RU" dirty="0"/>
            </a:br>
            <a:r>
              <a:rPr lang="ru-RU" dirty="0"/>
              <a:t>• задержки умственного развития, плохая успеваемость;</a:t>
            </a:r>
            <a:br>
              <a:rPr lang="ru-RU" dirty="0"/>
            </a:br>
            <a:r>
              <a:rPr lang="ru-RU" dirty="0"/>
              <a:t>• проблемы с едой;</a:t>
            </a:r>
            <a:br>
              <a:rPr lang="ru-RU" dirty="0"/>
            </a:br>
            <a:r>
              <a:rPr lang="ru-RU" dirty="0"/>
              <a:t>• излишняя уступчивость или осторожность;</a:t>
            </a:r>
            <a:br>
              <a:rPr lang="ru-RU" dirty="0"/>
            </a:br>
            <a:r>
              <a:rPr lang="ru-RU" dirty="0"/>
              <a:t>• низкая самооценка;</a:t>
            </a:r>
            <a:br>
              <a:rPr lang="ru-RU" dirty="0"/>
            </a:br>
            <a:r>
              <a:rPr lang="ru-RU" dirty="0"/>
              <a:t>• антиобщественное поведение вплоть до вандализма.</a:t>
            </a:r>
          </a:p>
        </p:txBody>
      </p:sp>
      <p:pic>
        <p:nvPicPr>
          <p:cNvPr id="4" name="Picture 9" descr="1303909335_kak-skazat-net-vzroslomu-rebenku">
            <a:extLst>
              <a:ext uri="{FF2B5EF4-FFF2-40B4-BE49-F238E27FC236}">
                <a16:creationId xmlns:a16="http://schemas.microsoft.com/office/drawing/2014/main" id="{B940FCCE-B4AF-4345-8DF3-3B527A5FC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736" y="2639972"/>
            <a:ext cx="2376264" cy="15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89299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фон слайда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фон слайда</Template>
  <TotalTime>0</TotalTime>
  <Words>197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Segoe UI</vt:lpstr>
      <vt:lpstr>фон слайда</vt:lpstr>
      <vt:lpstr>Презентация PowerPoint</vt:lpstr>
      <vt:lpstr>Презентация PowerPoint</vt:lpstr>
      <vt:lpstr>Виды насилия</vt:lpstr>
      <vt:lpstr>ЭМОЦИОНАЛЬНОЕ (ПСИХОЛОГИЧЕСКОЕ) НАСИЛИЕ –</vt:lpstr>
      <vt:lpstr>Формы речевого насилия</vt:lpstr>
      <vt:lpstr>Формы речевого насилия</vt:lpstr>
      <vt:lpstr>Формы речевого насилия</vt:lpstr>
      <vt:lpstr>Признаки речевого насилия</vt:lpstr>
      <vt:lpstr>Признаки речевого насилия</vt:lpstr>
      <vt:lpstr>Советы родителям</vt:lpstr>
      <vt:lpstr>Спасибо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11</cp:revision>
  <dcterms:created xsi:type="dcterms:W3CDTF">2014-02-10T16:50:14Z</dcterms:created>
  <dcterms:modified xsi:type="dcterms:W3CDTF">2024-05-26T12:43:52Z</dcterms:modified>
</cp:coreProperties>
</file>